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09.xml" ContentType="application/vnd.openxmlformats-officedocument.presentationml.tags+xml"/>
  <Override PartName="/ppt/diagrams/colors8.xml" ContentType="application/vnd.openxmlformats-officedocument.drawingml.diagramColor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tags/tag112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tags/tag31.xml" ContentType="application/vnd.openxmlformats-officedocument.presentationml.tags+xml"/>
  <Override PartName="/ppt/diagrams/colors5.xml" ContentType="application/vnd.openxmlformats-officedocument.drawingml.diagramColor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diagrams/quickStyle8.xml" ContentType="application/vnd.openxmlformats-officedocument.drawingml.diagramStyle+xml"/>
  <Override PartName="/ppt/tags/tag11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tags/tag25.xml" ContentType="application/vnd.openxmlformats-officedocument.presentationml.tags+xml"/>
  <Override PartName="/ppt/diagrams/data4.xml" ContentType="application/vnd.openxmlformats-officedocument.drawingml.diagramData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tags/tag107.xml" ContentType="application/vnd.openxmlformats-officedocument.presentationml.tag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tags/tag26.xml" ContentType="application/vnd.openxmlformats-officedocument.presentationml.tags+xml"/>
  <Override PartName="/ppt/diagrams/layout4.xml" ContentType="application/vnd.openxmlformats-officedocument.drawingml.diagramLayout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diagrams/data5.xml" ContentType="application/vnd.openxmlformats-officedocument.drawingml.diagramData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diagrams/colors7.xml" ContentType="application/vnd.openxmlformats-officedocument.drawingml.diagramColor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tags/tag115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diagrams/layout5.xml" ContentType="application/vnd.openxmlformats-officedocument.drawingml.diagramLayout+xml"/>
  <Override PartName="/ppt/tags/tag45.xml" ContentType="application/vnd.openxmlformats-officedocument.presentationml.tags+xml"/>
  <Override PartName="/ppt/diagrams/data6.xml" ContentType="application/vnd.openxmlformats-officedocument.drawingml.diagramData+xml"/>
  <Override PartName="/ppt/tags/tag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85" r:id="rId5"/>
    <p:sldId id="284" r:id="rId6"/>
    <p:sldId id="280" r:id="rId7"/>
    <p:sldId id="279" r:id="rId8"/>
    <p:sldId id="268" r:id="rId9"/>
    <p:sldId id="283" r:id="rId10"/>
    <p:sldId id="291" r:id="rId11"/>
    <p:sldId id="290" r:id="rId12"/>
    <p:sldId id="289" r:id="rId13"/>
    <p:sldId id="286" r:id="rId14"/>
    <p:sldId id="287" r:id="rId15"/>
    <p:sldId id="272" r:id="rId16"/>
    <p:sldId id="282" r:id="rId17"/>
    <p:sldId id="274" r:id="rId18"/>
    <p:sldId id="292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E6F6C"/>
    <a:srgbClr val="E9988A"/>
    <a:srgbClr val="EEB17E"/>
    <a:srgbClr val="E9C189"/>
    <a:srgbClr val="F1E499"/>
    <a:srgbClr val="EDDC9C"/>
    <a:srgbClr val="E7ED9C"/>
    <a:srgbClr val="CC3300"/>
    <a:srgbClr val="FD595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87697" autoAdjust="0"/>
  </p:normalViewPr>
  <p:slideViewPr>
    <p:cSldViewPr>
      <p:cViewPr varScale="1">
        <p:scale>
          <a:sx n="81" d="100"/>
          <a:sy n="81" d="100"/>
        </p:scale>
        <p:origin x="-121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D661C-2080-4B56-8588-453509206C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12825A-5A93-45FF-AC6D-45A080690353}">
      <dgm:prSet phldrT="[Texte]" custT="1"/>
      <dgm:spPr>
        <a:solidFill>
          <a:srgbClr val="A20000"/>
        </a:solidFill>
      </dgm:spPr>
      <dgm:t>
        <a:bodyPr/>
        <a:lstStyle/>
        <a:p>
          <a:r>
            <a:rPr lang="fr-FR" sz="1400" dirty="0" smtClean="0"/>
            <a:t>Expérimentations</a:t>
          </a:r>
          <a:endParaRPr lang="fr-FR" sz="1400" dirty="0"/>
        </a:p>
      </dgm:t>
    </dgm:pt>
    <dgm:pt modelId="{FF9E2AD7-9727-4799-8A6E-E68EDBB68441}" type="parTrans" cxnId="{C8CE9D9C-0F49-4C80-9575-1BF1251D032B}">
      <dgm:prSet/>
      <dgm:spPr/>
      <dgm:t>
        <a:bodyPr/>
        <a:lstStyle/>
        <a:p>
          <a:endParaRPr lang="fr-FR"/>
        </a:p>
      </dgm:t>
    </dgm:pt>
    <dgm:pt modelId="{222F3ACD-8879-4B5A-ABEE-BEF74988186A}" type="sibTrans" cxnId="{C8CE9D9C-0F49-4C80-9575-1BF1251D032B}">
      <dgm:prSet/>
      <dgm:spPr/>
      <dgm:t>
        <a:bodyPr/>
        <a:lstStyle/>
        <a:p>
          <a:endParaRPr lang="fr-FR"/>
        </a:p>
      </dgm:t>
    </dgm:pt>
    <dgm:pt modelId="{9B5F87F2-9994-47B1-A602-1F32689E16C9}" type="pres">
      <dgm:prSet presAssocID="{086D661C-2080-4B56-8588-453509206C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D282DE-7B19-487E-903F-C1B38D48D493}" type="pres">
      <dgm:prSet presAssocID="{E712825A-5A93-45FF-AC6D-45A080690353}" presName="parentLin" presStyleCnt="0"/>
      <dgm:spPr/>
    </dgm:pt>
    <dgm:pt modelId="{9E943BA9-9617-4D73-A6C3-2731B4B38A0D}" type="pres">
      <dgm:prSet presAssocID="{E712825A-5A93-45FF-AC6D-45A080690353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6B5E8F2E-828C-4ADB-85BB-C96A92A2C3C4}" type="pres">
      <dgm:prSet presAssocID="{E712825A-5A93-45FF-AC6D-45A080690353}" presName="parentText" presStyleLbl="node1" presStyleIdx="0" presStyleCnt="1" custScaleX="71736" custScaleY="75367" custLinFactNeighborX="-67189" custLinFactNeighborY="-1491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593470-241F-45CE-8995-4453D7C9C981}" type="pres">
      <dgm:prSet presAssocID="{E712825A-5A93-45FF-AC6D-45A080690353}" presName="negativeSpace" presStyleCnt="0"/>
      <dgm:spPr/>
    </dgm:pt>
    <dgm:pt modelId="{033A695E-C9D8-404D-8B40-85F8C3E2C586}" type="pres">
      <dgm:prSet presAssocID="{E712825A-5A93-45FF-AC6D-45A080690353}" presName="childText" presStyleLbl="conFgAcc1" presStyleIdx="0" presStyleCnt="1" custScaleY="1039441" custLinFactNeighborY="-414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6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</dgm:ptLst>
  <dgm:cxnLst>
    <dgm:cxn modelId="{9363B16D-BA0C-406B-BFC1-2DD7D128FBCC}" type="presOf" srcId="{086D661C-2080-4B56-8588-453509206C07}" destId="{9B5F87F2-9994-47B1-A602-1F32689E16C9}" srcOrd="0" destOrd="0" presId="urn:microsoft.com/office/officeart/2005/8/layout/list1"/>
    <dgm:cxn modelId="{22E5CD8B-C0A2-46CE-835C-E3A669A37C10}" type="presOf" srcId="{E712825A-5A93-45FF-AC6D-45A080690353}" destId="{9E943BA9-9617-4D73-A6C3-2731B4B38A0D}" srcOrd="0" destOrd="0" presId="urn:microsoft.com/office/officeart/2005/8/layout/list1"/>
    <dgm:cxn modelId="{C8CE9D9C-0F49-4C80-9575-1BF1251D032B}" srcId="{086D661C-2080-4B56-8588-453509206C07}" destId="{E712825A-5A93-45FF-AC6D-45A080690353}" srcOrd="0" destOrd="0" parTransId="{FF9E2AD7-9727-4799-8A6E-E68EDBB68441}" sibTransId="{222F3ACD-8879-4B5A-ABEE-BEF74988186A}"/>
    <dgm:cxn modelId="{F7C8F867-811F-45D7-BE56-90FC6BC45875}" type="presOf" srcId="{E712825A-5A93-45FF-AC6D-45A080690353}" destId="{6B5E8F2E-828C-4ADB-85BB-C96A92A2C3C4}" srcOrd="1" destOrd="0" presId="urn:microsoft.com/office/officeart/2005/8/layout/list1"/>
    <dgm:cxn modelId="{FB6794E6-E09E-4060-88B3-0120D02F25E1}" type="presParOf" srcId="{9B5F87F2-9994-47B1-A602-1F32689E16C9}" destId="{8CD282DE-7B19-487E-903F-C1B38D48D493}" srcOrd="0" destOrd="0" presId="urn:microsoft.com/office/officeart/2005/8/layout/list1"/>
    <dgm:cxn modelId="{CAF14795-3E50-4CD2-A07D-2DA73F5A9307}" type="presParOf" srcId="{8CD282DE-7B19-487E-903F-C1B38D48D493}" destId="{9E943BA9-9617-4D73-A6C3-2731B4B38A0D}" srcOrd="0" destOrd="0" presId="urn:microsoft.com/office/officeart/2005/8/layout/list1"/>
    <dgm:cxn modelId="{79906717-2ED1-4B02-916C-BA7E9ED94DB4}" type="presParOf" srcId="{8CD282DE-7B19-487E-903F-C1B38D48D493}" destId="{6B5E8F2E-828C-4ADB-85BB-C96A92A2C3C4}" srcOrd="1" destOrd="0" presId="urn:microsoft.com/office/officeart/2005/8/layout/list1"/>
    <dgm:cxn modelId="{CF74AEAA-EF8B-44CB-886F-3893653FB508}" type="presParOf" srcId="{9B5F87F2-9994-47B1-A602-1F32689E16C9}" destId="{25593470-241F-45CE-8995-4453D7C9C981}" srcOrd="1" destOrd="0" presId="urn:microsoft.com/office/officeart/2005/8/layout/list1"/>
    <dgm:cxn modelId="{B4850DB4-E6B4-4817-A20F-9807AEAD3A75}" type="presParOf" srcId="{9B5F87F2-9994-47B1-A602-1F32689E16C9}" destId="{033A695E-C9D8-404D-8B40-85F8C3E2C586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D661C-2080-4B56-8588-453509206C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12825A-5A93-45FF-AC6D-45A080690353}">
      <dgm:prSet phldrT="[Texte]" custT="1"/>
      <dgm:spPr>
        <a:solidFill>
          <a:srgbClr val="A20000"/>
        </a:solidFill>
      </dgm:spPr>
      <dgm:t>
        <a:bodyPr/>
        <a:lstStyle/>
        <a:p>
          <a:r>
            <a:rPr lang="fr-FR" sz="1400" dirty="0" smtClean="0"/>
            <a:t>3 environnements</a:t>
          </a:r>
          <a:endParaRPr lang="fr-FR" sz="1400" dirty="0"/>
        </a:p>
      </dgm:t>
    </dgm:pt>
    <dgm:pt modelId="{FF9E2AD7-9727-4799-8A6E-E68EDBB68441}" type="parTrans" cxnId="{C8CE9D9C-0F49-4C80-9575-1BF1251D032B}">
      <dgm:prSet/>
      <dgm:spPr/>
      <dgm:t>
        <a:bodyPr/>
        <a:lstStyle/>
        <a:p>
          <a:endParaRPr lang="fr-FR"/>
        </a:p>
      </dgm:t>
    </dgm:pt>
    <dgm:pt modelId="{222F3ACD-8879-4B5A-ABEE-BEF74988186A}" type="sibTrans" cxnId="{C8CE9D9C-0F49-4C80-9575-1BF1251D032B}">
      <dgm:prSet/>
      <dgm:spPr/>
      <dgm:t>
        <a:bodyPr/>
        <a:lstStyle/>
        <a:p>
          <a:endParaRPr lang="fr-FR"/>
        </a:p>
      </dgm:t>
    </dgm:pt>
    <dgm:pt modelId="{9B5F87F2-9994-47B1-A602-1F32689E16C9}" type="pres">
      <dgm:prSet presAssocID="{086D661C-2080-4B56-8588-453509206C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D282DE-7B19-487E-903F-C1B38D48D493}" type="pres">
      <dgm:prSet presAssocID="{E712825A-5A93-45FF-AC6D-45A080690353}" presName="parentLin" presStyleCnt="0"/>
      <dgm:spPr/>
    </dgm:pt>
    <dgm:pt modelId="{9E943BA9-9617-4D73-A6C3-2731B4B38A0D}" type="pres">
      <dgm:prSet presAssocID="{E712825A-5A93-45FF-AC6D-45A080690353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6B5E8F2E-828C-4ADB-85BB-C96A92A2C3C4}" type="pres">
      <dgm:prSet presAssocID="{E712825A-5A93-45FF-AC6D-45A080690353}" presName="parentText" presStyleLbl="node1" presStyleIdx="0" presStyleCnt="1" custScaleX="87578" custScaleY="96769" custLinFactNeighborX="-75889" custLinFactNeighborY="-2086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593470-241F-45CE-8995-4453D7C9C981}" type="pres">
      <dgm:prSet presAssocID="{E712825A-5A93-45FF-AC6D-45A080690353}" presName="negativeSpace" presStyleCnt="0"/>
      <dgm:spPr/>
    </dgm:pt>
    <dgm:pt modelId="{033A695E-C9D8-404D-8B40-85F8C3E2C586}" type="pres">
      <dgm:prSet presAssocID="{E712825A-5A93-45FF-AC6D-45A080690353}" presName="childText" presStyleLbl="conFgAcc1" presStyleIdx="0" presStyleCnt="1" custScaleY="885414" custLinFactNeighborY="-4434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</dgm:ptLst>
  <dgm:cxnLst>
    <dgm:cxn modelId="{11CAB961-8D5F-4248-AE1A-6BB987BF9526}" type="presOf" srcId="{E712825A-5A93-45FF-AC6D-45A080690353}" destId="{9E943BA9-9617-4D73-A6C3-2731B4B38A0D}" srcOrd="0" destOrd="0" presId="urn:microsoft.com/office/officeart/2005/8/layout/list1"/>
    <dgm:cxn modelId="{3B8B822E-ABAF-44CB-9C81-06850E75A029}" type="presOf" srcId="{086D661C-2080-4B56-8588-453509206C07}" destId="{9B5F87F2-9994-47B1-A602-1F32689E16C9}" srcOrd="0" destOrd="0" presId="urn:microsoft.com/office/officeart/2005/8/layout/list1"/>
    <dgm:cxn modelId="{C8CE9D9C-0F49-4C80-9575-1BF1251D032B}" srcId="{086D661C-2080-4B56-8588-453509206C07}" destId="{E712825A-5A93-45FF-AC6D-45A080690353}" srcOrd="0" destOrd="0" parTransId="{FF9E2AD7-9727-4799-8A6E-E68EDBB68441}" sibTransId="{222F3ACD-8879-4B5A-ABEE-BEF74988186A}"/>
    <dgm:cxn modelId="{2BEC7797-3D12-4483-A5E9-A96658B3375B}" type="presOf" srcId="{E712825A-5A93-45FF-AC6D-45A080690353}" destId="{6B5E8F2E-828C-4ADB-85BB-C96A92A2C3C4}" srcOrd="1" destOrd="0" presId="urn:microsoft.com/office/officeart/2005/8/layout/list1"/>
    <dgm:cxn modelId="{12F70D63-AC70-48AE-B076-0A49F0A96A27}" type="presParOf" srcId="{9B5F87F2-9994-47B1-A602-1F32689E16C9}" destId="{8CD282DE-7B19-487E-903F-C1B38D48D493}" srcOrd="0" destOrd="0" presId="urn:microsoft.com/office/officeart/2005/8/layout/list1"/>
    <dgm:cxn modelId="{36C19259-86D8-4FA3-8C4A-D7028BA6DFF6}" type="presParOf" srcId="{8CD282DE-7B19-487E-903F-C1B38D48D493}" destId="{9E943BA9-9617-4D73-A6C3-2731B4B38A0D}" srcOrd="0" destOrd="0" presId="urn:microsoft.com/office/officeart/2005/8/layout/list1"/>
    <dgm:cxn modelId="{AF33C844-7E62-4CF2-BA73-0B0DD21074B2}" type="presParOf" srcId="{8CD282DE-7B19-487E-903F-C1B38D48D493}" destId="{6B5E8F2E-828C-4ADB-85BB-C96A92A2C3C4}" srcOrd="1" destOrd="0" presId="urn:microsoft.com/office/officeart/2005/8/layout/list1"/>
    <dgm:cxn modelId="{8FF8CE11-7577-4F48-B9D0-5D52FD92DB63}" type="presParOf" srcId="{9B5F87F2-9994-47B1-A602-1F32689E16C9}" destId="{25593470-241F-45CE-8995-4453D7C9C981}" srcOrd="1" destOrd="0" presId="urn:microsoft.com/office/officeart/2005/8/layout/list1"/>
    <dgm:cxn modelId="{392362A3-F60F-46D0-929E-50929D8C1687}" type="presParOf" srcId="{9B5F87F2-9994-47B1-A602-1F32689E16C9}" destId="{033A695E-C9D8-404D-8B40-85F8C3E2C586}" srcOrd="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D661C-2080-4B56-8588-453509206C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12825A-5A93-45FF-AC6D-45A080690353}">
      <dgm:prSet phldrT="[Texte]" custT="1"/>
      <dgm:spPr>
        <a:solidFill>
          <a:srgbClr val="A20000"/>
        </a:solidFill>
      </dgm:spPr>
      <dgm:t>
        <a:bodyPr/>
        <a:lstStyle/>
        <a:p>
          <a:r>
            <a:rPr lang="fr-FR" sz="1400" dirty="0" smtClean="0"/>
            <a:t>2 scénarios</a:t>
          </a:r>
          <a:endParaRPr lang="fr-FR" sz="1400" dirty="0"/>
        </a:p>
      </dgm:t>
    </dgm:pt>
    <dgm:pt modelId="{FF9E2AD7-9727-4799-8A6E-E68EDBB68441}" type="parTrans" cxnId="{C8CE9D9C-0F49-4C80-9575-1BF1251D032B}">
      <dgm:prSet/>
      <dgm:spPr/>
      <dgm:t>
        <a:bodyPr/>
        <a:lstStyle/>
        <a:p>
          <a:endParaRPr lang="fr-FR"/>
        </a:p>
      </dgm:t>
    </dgm:pt>
    <dgm:pt modelId="{222F3ACD-8879-4B5A-ABEE-BEF74988186A}" type="sibTrans" cxnId="{C8CE9D9C-0F49-4C80-9575-1BF1251D032B}">
      <dgm:prSet/>
      <dgm:spPr/>
      <dgm:t>
        <a:bodyPr/>
        <a:lstStyle/>
        <a:p>
          <a:endParaRPr lang="fr-FR"/>
        </a:p>
      </dgm:t>
    </dgm:pt>
    <dgm:pt modelId="{561C5A3A-28D2-4E86-97FE-DD2F013D3571}">
      <dgm:prSet custT="1"/>
      <dgm:spPr>
        <a:solidFill>
          <a:schemeClr val="lt1">
            <a:hueOff val="0"/>
            <a:satOff val="0"/>
            <a:lumOff val="0"/>
            <a:alpha val="6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 lIns="72000"/>
        <a:lstStyle/>
        <a:p>
          <a:r>
            <a:rPr lang="fr-FR" sz="1600" dirty="0" smtClean="0"/>
            <a:t> Rapport RSSI-Distance</a:t>
          </a:r>
          <a:endParaRPr lang="fr-FR" sz="1600" dirty="0"/>
        </a:p>
      </dgm:t>
    </dgm:pt>
    <dgm:pt modelId="{C7309826-15B6-46A8-9A84-04BBB4CDBB5C}" type="parTrans" cxnId="{4E666A5C-C1F3-47DE-92C6-9172A247DFCF}">
      <dgm:prSet/>
      <dgm:spPr/>
      <dgm:t>
        <a:bodyPr/>
        <a:lstStyle/>
        <a:p>
          <a:endParaRPr lang="fr-FR"/>
        </a:p>
      </dgm:t>
    </dgm:pt>
    <dgm:pt modelId="{5807AEDF-2DD8-4C5C-87EF-D51F712B0C50}" type="sibTrans" cxnId="{4E666A5C-C1F3-47DE-92C6-9172A247DFCF}">
      <dgm:prSet/>
      <dgm:spPr/>
      <dgm:t>
        <a:bodyPr/>
        <a:lstStyle/>
        <a:p>
          <a:endParaRPr lang="fr-FR"/>
        </a:p>
      </dgm:t>
    </dgm:pt>
    <dgm:pt modelId="{18908967-877E-4699-B71F-769DFF1D3C77}">
      <dgm:prSet custT="1"/>
      <dgm:spPr>
        <a:solidFill>
          <a:schemeClr val="lt1">
            <a:hueOff val="0"/>
            <a:satOff val="0"/>
            <a:lumOff val="0"/>
            <a:alpha val="6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 lIns="72000"/>
        <a:lstStyle/>
        <a:p>
          <a:r>
            <a:rPr lang="fr-FR" sz="1600" dirty="0" smtClean="0"/>
            <a:t>Variation du RSSI sur le long terme</a:t>
          </a:r>
          <a:endParaRPr lang="fr-FR" sz="1600" dirty="0"/>
        </a:p>
      </dgm:t>
    </dgm:pt>
    <dgm:pt modelId="{4D1BFB88-338A-45CC-BF08-455AB2D7EC20}" type="parTrans" cxnId="{A983FE9B-C425-4CC7-A719-FE9EE45AA3AD}">
      <dgm:prSet/>
      <dgm:spPr/>
      <dgm:t>
        <a:bodyPr/>
        <a:lstStyle/>
        <a:p>
          <a:endParaRPr lang="fr-FR"/>
        </a:p>
      </dgm:t>
    </dgm:pt>
    <dgm:pt modelId="{44CF5A4D-59A7-4224-9432-B96DEEE76184}" type="sibTrans" cxnId="{A983FE9B-C425-4CC7-A719-FE9EE45AA3AD}">
      <dgm:prSet/>
      <dgm:spPr/>
      <dgm:t>
        <a:bodyPr/>
        <a:lstStyle/>
        <a:p>
          <a:endParaRPr lang="fr-FR"/>
        </a:p>
      </dgm:t>
    </dgm:pt>
    <dgm:pt modelId="{9B5F87F2-9994-47B1-A602-1F32689E16C9}" type="pres">
      <dgm:prSet presAssocID="{086D661C-2080-4B56-8588-453509206C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D282DE-7B19-487E-903F-C1B38D48D493}" type="pres">
      <dgm:prSet presAssocID="{E712825A-5A93-45FF-AC6D-45A080690353}" presName="parentLin" presStyleCnt="0"/>
      <dgm:spPr/>
    </dgm:pt>
    <dgm:pt modelId="{9E943BA9-9617-4D73-A6C3-2731B4B38A0D}" type="pres">
      <dgm:prSet presAssocID="{E712825A-5A93-45FF-AC6D-45A080690353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6B5E8F2E-828C-4ADB-85BB-C96A92A2C3C4}" type="pres">
      <dgm:prSet presAssocID="{E712825A-5A93-45FF-AC6D-45A080690353}" presName="parentText" presStyleLbl="node1" presStyleIdx="0" presStyleCnt="1" custScaleX="87578" custScaleY="242507" custLinFactNeighborX="-100000" custLinFactNeighborY="6374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593470-241F-45CE-8995-4453D7C9C981}" type="pres">
      <dgm:prSet presAssocID="{E712825A-5A93-45FF-AC6D-45A080690353}" presName="negativeSpace" presStyleCnt="0"/>
      <dgm:spPr/>
    </dgm:pt>
    <dgm:pt modelId="{033A695E-C9D8-404D-8B40-85F8C3E2C586}" type="pres">
      <dgm:prSet presAssocID="{E712825A-5A93-45FF-AC6D-45A080690353}" presName="childText" presStyleLbl="conFgAcc1" presStyleIdx="0" presStyleCnt="1" custScaleY="1096137" custLinFactNeighborY="13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278531-F30F-4A31-B7A4-F5CD0F0A64A0}" type="presOf" srcId="{E712825A-5A93-45FF-AC6D-45A080690353}" destId="{9E943BA9-9617-4D73-A6C3-2731B4B38A0D}" srcOrd="0" destOrd="0" presId="urn:microsoft.com/office/officeart/2005/8/layout/list1"/>
    <dgm:cxn modelId="{31855706-5D76-4BB1-A040-F302088A3B75}" type="presOf" srcId="{E712825A-5A93-45FF-AC6D-45A080690353}" destId="{6B5E8F2E-828C-4ADB-85BB-C96A92A2C3C4}" srcOrd="1" destOrd="0" presId="urn:microsoft.com/office/officeart/2005/8/layout/list1"/>
    <dgm:cxn modelId="{4E666A5C-C1F3-47DE-92C6-9172A247DFCF}" srcId="{E712825A-5A93-45FF-AC6D-45A080690353}" destId="{561C5A3A-28D2-4E86-97FE-DD2F013D3571}" srcOrd="0" destOrd="0" parTransId="{C7309826-15B6-46A8-9A84-04BBB4CDBB5C}" sibTransId="{5807AEDF-2DD8-4C5C-87EF-D51F712B0C50}"/>
    <dgm:cxn modelId="{A983FE9B-C425-4CC7-A719-FE9EE45AA3AD}" srcId="{E712825A-5A93-45FF-AC6D-45A080690353}" destId="{18908967-877E-4699-B71F-769DFF1D3C77}" srcOrd="1" destOrd="0" parTransId="{4D1BFB88-338A-45CC-BF08-455AB2D7EC20}" sibTransId="{44CF5A4D-59A7-4224-9432-B96DEEE76184}"/>
    <dgm:cxn modelId="{C8CE9D9C-0F49-4C80-9575-1BF1251D032B}" srcId="{086D661C-2080-4B56-8588-453509206C07}" destId="{E712825A-5A93-45FF-AC6D-45A080690353}" srcOrd="0" destOrd="0" parTransId="{FF9E2AD7-9727-4799-8A6E-E68EDBB68441}" sibTransId="{222F3ACD-8879-4B5A-ABEE-BEF74988186A}"/>
    <dgm:cxn modelId="{2E4C1EFD-0245-43C1-B607-F3F56BEC3F46}" type="presOf" srcId="{086D661C-2080-4B56-8588-453509206C07}" destId="{9B5F87F2-9994-47B1-A602-1F32689E16C9}" srcOrd="0" destOrd="0" presId="urn:microsoft.com/office/officeart/2005/8/layout/list1"/>
    <dgm:cxn modelId="{3B6C254E-FAB7-4B41-A6EA-ADB2BF19BC06}" type="presOf" srcId="{561C5A3A-28D2-4E86-97FE-DD2F013D3571}" destId="{033A695E-C9D8-404D-8B40-85F8C3E2C586}" srcOrd="0" destOrd="0" presId="urn:microsoft.com/office/officeart/2005/8/layout/list1"/>
    <dgm:cxn modelId="{19C86CBA-288D-4DCE-96CF-DFB8CAC11336}" type="presOf" srcId="{18908967-877E-4699-B71F-769DFF1D3C77}" destId="{033A695E-C9D8-404D-8B40-85F8C3E2C586}" srcOrd="0" destOrd="1" presId="urn:microsoft.com/office/officeart/2005/8/layout/list1"/>
    <dgm:cxn modelId="{66DF5DB0-1737-4446-A235-8D71647FBDBD}" type="presParOf" srcId="{9B5F87F2-9994-47B1-A602-1F32689E16C9}" destId="{8CD282DE-7B19-487E-903F-C1B38D48D493}" srcOrd="0" destOrd="0" presId="urn:microsoft.com/office/officeart/2005/8/layout/list1"/>
    <dgm:cxn modelId="{D0D6A2F8-C23B-4F77-BC99-F04382A943A2}" type="presParOf" srcId="{8CD282DE-7B19-487E-903F-C1B38D48D493}" destId="{9E943BA9-9617-4D73-A6C3-2731B4B38A0D}" srcOrd="0" destOrd="0" presId="urn:microsoft.com/office/officeart/2005/8/layout/list1"/>
    <dgm:cxn modelId="{68F7958F-038F-4DEA-A841-44403A4200E7}" type="presParOf" srcId="{8CD282DE-7B19-487E-903F-C1B38D48D493}" destId="{6B5E8F2E-828C-4ADB-85BB-C96A92A2C3C4}" srcOrd="1" destOrd="0" presId="urn:microsoft.com/office/officeart/2005/8/layout/list1"/>
    <dgm:cxn modelId="{FEA3A905-7939-4058-8801-1A9887D54041}" type="presParOf" srcId="{9B5F87F2-9994-47B1-A602-1F32689E16C9}" destId="{25593470-241F-45CE-8995-4453D7C9C981}" srcOrd="1" destOrd="0" presId="urn:microsoft.com/office/officeart/2005/8/layout/list1"/>
    <dgm:cxn modelId="{0C0A58D3-7A1C-4EB1-AB7D-B181193B4CB6}" type="presParOf" srcId="{9B5F87F2-9994-47B1-A602-1F32689E16C9}" destId="{033A695E-C9D8-404D-8B40-85F8C3E2C586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6D661C-2080-4B56-8588-453509206C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12825A-5A93-45FF-AC6D-45A080690353}">
      <dgm:prSet phldrT="[Texte]" custT="1"/>
      <dgm:spPr>
        <a:solidFill>
          <a:srgbClr val="A20000"/>
        </a:solidFill>
      </dgm:spPr>
      <dgm:t>
        <a:bodyPr/>
        <a:lstStyle/>
        <a:p>
          <a:r>
            <a:rPr lang="fr-FR" sz="1400" dirty="0" smtClean="0"/>
            <a:t>Rapport RSSI-distance</a:t>
          </a:r>
          <a:endParaRPr lang="fr-FR" sz="1400" dirty="0"/>
        </a:p>
      </dgm:t>
    </dgm:pt>
    <dgm:pt modelId="{FF9E2AD7-9727-4799-8A6E-E68EDBB68441}" type="parTrans" cxnId="{C8CE9D9C-0F49-4C80-9575-1BF1251D032B}">
      <dgm:prSet/>
      <dgm:spPr/>
      <dgm:t>
        <a:bodyPr/>
        <a:lstStyle/>
        <a:p>
          <a:endParaRPr lang="fr-FR"/>
        </a:p>
      </dgm:t>
    </dgm:pt>
    <dgm:pt modelId="{222F3ACD-8879-4B5A-ABEE-BEF74988186A}" type="sibTrans" cxnId="{C8CE9D9C-0F49-4C80-9575-1BF1251D032B}">
      <dgm:prSet/>
      <dgm:spPr/>
      <dgm:t>
        <a:bodyPr/>
        <a:lstStyle/>
        <a:p>
          <a:endParaRPr lang="fr-FR"/>
        </a:p>
      </dgm:t>
    </dgm:pt>
    <dgm:pt modelId="{9B5F87F2-9994-47B1-A602-1F32689E16C9}" type="pres">
      <dgm:prSet presAssocID="{086D661C-2080-4B56-8588-453509206C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D282DE-7B19-487E-903F-C1B38D48D493}" type="pres">
      <dgm:prSet presAssocID="{E712825A-5A93-45FF-AC6D-45A080690353}" presName="parentLin" presStyleCnt="0"/>
      <dgm:spPr/>
    </dgm:pt>
    <dgm:pt modelId="{9E943BA9-9617-4D73-A6C3-2731B4B38A0D}" type="pres">
      <dgm:prSet presAssocID="{E712825A-5A93-45FF-AC6D-45A080690353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6B5E8F2E-828C-4ADB-85BB-C96A92A2C3C4}" type="pres">
      <dgm:prSet presAssocID="{E712825A-5A93-45FF-AC6D-45A080690353}" presName="parentText" presStyleLbl="node1" presStyleIdx="0" presStyleCnt="1" custScaleX="40305" custScaleY="145229" custLinFactNeighborX="-78336" custLinFactNeighborY="-1792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593470-241F-45CE-8995-4453D7C9C981}" type="pres">
      <dgm:prSet presAssocID="{E712825A-5A93-45FF-AC6D-45A080690353}" presName="negativeSpace" presStyleCnt="0"/>
      <dgm:spPr/>
    </dgm:pt>
    <dgm:pt modelId="{033A695E-C9D8-404D-8B40-85F8C3E2C586}" type="pres">
      <dgm:prSet presAssocID="{E712825A-5A93-45FF-AC6D-45A080690353}" presName="childText" presStyleLbl="conFgAcc1" presStyleIdx="0" presStyleCnt="1" custScaleY="944946" custLinFactY="-3112" custLinFactNeighborX="-1626" custLinFactNeighborY="-10000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6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</dgm:ptLst>
  <dgm:cxnLst>
    <dgm:cxn modelId="{3CD81C9A-0FB3-471D-BD53-CB388023A830}" type="presOf" srcId="{E712825A-5A93-45FF-AC6D-45A080690353}" destId="{6B5E8F2E-828C-4ADB-85BB-C96A92A2C3C4}" srcOrd="1" destOrd="0" presId="urn:microsoft.com/office/officeart/2005/8/layout/list1"/>
    <dgm:cxn modelId="{C8CE9D9C-0F49-4C80-9575-1BF1251D032B}" srcId="{086D661C-2080-4B56-8588-453509206C07}" destId="{E712825A-5A93-45FF-AC6D-45A080690353}" srcOrd="0" destOrd="0" parTransId="{FF9E2AD7-9727-4799-8A6E-E68EDBB68441}" sibTransId="{222F3ACD-8879-4B5A-ABEE-BEF74988186A}"/>
    <dgm:cxn modelId="{F9FA311E-AE4F-4564-AD0D-F7FF4E580A8E}" type="presOf" srcId="{086D661C-2080-4B56-8588-453509206C07}" destId="{9B5F87F2-9994-47B1-A602-1F32689E16C9}" srcOrd="0" destOrd="0" presId="urn:microsoft.com/office/officeart/2005/8/layout/list1"/>
    <dgm:cxn modelId="{9DC6AB2A-6A79-4539-9805-72BDB4F9875A}" type="presOf" srcId="{E712825A-5A93-45FF-AC6D-45A080690353}" destId="{9E943BA9-9617-4D73-A6C3-2731B4B38A0D}" srcOrd="0" destOrd="0" presId="urn:microsoft.com/office/officeart/2005/8/layout/list1"/>
    <dgm:cxn modelId="{390BF0E1-9A4B-4314-8E9C-BB1AF72E6E07}" type="presParOf" srcId="{9B5F87F2-9994-47B1-A602-1F32689E16C9}" destId="{8CD282DE-7B19-487E-903F-C1B38D48D493}" srcOrd="0" destOrd="0" presId="urn:microsoft.com/office/officeart/2005/8/layout/list1"/>
    <dgm:cxn modelId="{207E9080-9874-4AF3-8A5E-D0CB3914EF85}" type="presParOf" srcId="{8CD282DE-7B19-487E-903F-C1B38D48D493}" destId="{9E943BA9-9617-4D73-A6C3-2731B4B38A0D}" srcOrd="0" destOrd="0" presId="urn:microsoft.com/office/officeart/2005/8/layout/list1"/>
    <dgm:cxn modelId="{EADE00F7-9C91-4386-8EBD-6ECF9F9AE3C0}" type="presParOf" srcId="{8CD282DE-7B19-487E-903F-C1B38D48D493}" destId="{6B5E8F2E-828C-4ADB-85BB-C96A92A2C3C4}" srcOrd="1" destOrd="0" presId="urn:microsoft.com/office/officeart/2005/8/layout/list1"/>
    <dgm:cxn modelId="{B24872F5-6B94-4E09-91BC-EA1B879AC671}" type="presParOf" srcId="{9B5F87F2-9994-47B1-A602-1F32689E16C9}" destId="{25593470-241F-45CE-8995-4453D7C9C981}" srcOrd="1" destOrd="0" presId="urn:microsoft.com/office/officeart/2005/8/layout/list1"/>
    <dgm:cxn modelId="{3D5772CB-0E88-4E4C-AB35-395EFA2C6AAE}" type="presParOf" srcId="{9B5F87F2-9994-47B1-A602-1F32689E16C9}" destId="{033A695E-C9D8-404D-8B40-85F8C3E2C586}" srcOrd="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D661C-2080-4B56-8588-453509206C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12825A-5A93-45FF-AC6D-45A080690353}">
      <dgm:prSet phldrT="[Texte]" custT="1"/>
      <dgm:spPr>
        <a:solidFill>
          <a:srgbClr val="A20000"/>
        </a:solidFill>
      </dgm:spPr>
      <dgm:t>
        <a:bodyPr/>
        <a:lstStyle/>
        <a:p>
          <a:r>
            <a:rPr lang="fr-FR" sz="1400" dirty="0" smtClean="0"/>
            <a:t>Stabilité du RSSI</a:t>
          </a:r>
          <a:endParaRPr lang="fr-FR" sz="1400" dirty="0"/>
        </a:p>
      </dgm:t>
    </dgm:pt>
    <dgm:pt modelId="{FF9E2AD7-9727-4799-8A6E-E68EDBB68441}" type="parTrans" cxnId="{C8CE9D9C-0F49-4C80-9575-1BF1251D032B}">
      <dgm:prSet/>
      <dgm:spPr/>
      <dgm:t>
        <a:bodyPr/>
        <a:lstStyle/>
        <a:p>
          <a:endParaRPr lang="fr-FR"/>
        </a:p>
      </dgm:t>
    </dgm:pt>
    <dgm:pt modelId="{222F3ACD-8879-4B5A-ABEE-BEF74988186A}" type="sibTrans" cxnId="{C8CE9D9C-0F49-4C80-9575-1BF1251D032B}">
      <dgm:prSet/>
      <dgm:spPr/>
      <dgm:t>
        <a:bodyPr/>
        <a:lstStyle/>
        <a:p>
          <a:endParaRPr lang="fr-FR"/>
        </a:p>
      </dgm:t>
    </dgm:pt>
    <dgm:pt modelId="{9B5F87F2-9994-47B1-A602-1F32689E16C9}" type="pres">
      <dgm:prSet presAssocID="{086D661C-2080-4B56-8588-453509206C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D282DE-7B19-487E-903F-C1B38D48D493}" type="pres">
      <dgm:prSet presAssocID="{E712825A-5A93-45FF-AC6D-45A080690353}" presName="parentLin" presStyleCnt="0"/>
      <dgm:spPr/>
    </dgm:pt>
    <dgm:pt modelId="{9E943BA9-9617-4D73-A6C3-2731B4B38A0D}" type="pres">
      <dgm:prSet presAssocID="{E712825A-5A93-45FF-AC6D-45A080690353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6B5E8F2E-828C-4ADB-85BB-C96A92A2C3C4}" type="pres">
      <dgm:prSet presAssocID="{E712825A-5A93-45FF-AC6D-45A080690353}" presName="parentText" presStyleLbl="node1" presStyleIdx="0" presStyleCnt="1" custScaleX="50375" custScaleY="145230" custLinFactNeighborX="-72835" custLinFactNeighborY="-1960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593470-241F-45CE-8995-4453D7C9C981}" type="pres">
      <dgm:prSet presAssocID="{E712825A-5A93-45FF-AC6D-45A080690353}" presName="negativeSpace" presStyleCnt="0"/>
      <dgm:spPr/>
    </dgm:pt>
    <dgm:pt modelId="{033A695E-C9D8-404D-8B40-85F8C3E2C586}" type="pres">
      <dgm:prSet presAssocID="{E712825A-5A93-45FF-AC6D-45A080690353}" presName="childText" presStyleLbl="conFgAcc1" presStyleIdx="0" presStyleCnt="1" custScaleY="1102408" custLinFactNeighborY="-9525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6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</dgm:ptLst>
  <dgm:cxnLst>
    <dgm:cxn modelId="{DB3A5E7B-FF52-4DFF-9233-061D359AA9BE}" type="presOf" srcId="{E712825A-5A93-45FF-AC6D-45A080690353}" destId="{6B5E8F2E-828C-4ADB-85BB-C96A92A2C3C4}" srcOrd="1" destOrd="0" presId="urn:microsoft.com/office/officeart/2005/8/layout/list1"/>
    <dgm:cxn modelId="{12E7C7FD-AC88-4BBC-82A7-ACCBE44EBE80}" type="presOf" srcId="{E712825A-5A93-45FF-AC6D-45A080690353}" destId="{9E943BA9-9617-4D73-A6C3-2731B4B38A0D}" srcOrd="0" destOrd="0" presId="urn:microsoft.com/office/officeart/2005/8/layout/list1"/>
    <dgm:cxn modelId="{C8CE9D9C-0F49-4C80-9575-1BF1251D032B}" srcId="{086D661C-2080-4B56-8588-453509206C07}" destId="{E712825A-5A93-45FF-AC6D-45A080690353}" srcOrd="0" destOrd="0" parTransId="{FF9E2AD7-9727-4799-8A6E-E68EDBB68441}" sibTransId="{222F3ACD-8879-4B5A-ABEE-BEF74988186A}"/>
    <dgm:cxn modelId="{63467C8C-E3FA-4266-890D-DD0E9A0708B2}" type="presOf" srcId="{086D661C-2080-4B56-8588-453509206C07}" destId="{9B5F87F2-9994-47B1-A602-1F32689E16C9}" srcOrd="0" destOrd="0" presId="urn:microsoft.com/office/officeart/2005/8/layout/list1"/>
    <dgm:cxn modelId="{CBD9823C-BD22-4A3D-9587-38B165E7A0EB}" type="presParOf" srcId="{9B5F87F2-9994-47B1-A602-1F32689E16C9}" destId="{8CD282DE-7B19-487E-903F-C1B38D48D493}" srcOrd="0" destOrd="0" presId="urn:microsoft.com/office/officeart/2005/8/layout/list1"/>
    <dgm:cxn modelId="{7B2A925E-9F7E-4D51-9C5C-3CF71AAC6F6F}" type="presParOf" srcId="{8CD282DE-7B19-487E-903F-C1B38D48D493}" destId="{9E943BA9-9617-4D73-A6C3-2731B4B38A0D}" srcOrd="0" destOrd="0" presId="urn:microsoft.com/office/officeart/2005/8/layout/list1"/>
    <dgm:cxn modelId="{9846EB71-3E3B-4BE0-8A8C-C94FD71054CA}" type="presParOf" srcId="{8CD282DE-7B19-487E-903F-C1B38D48D493}" destId="{6B5E8F2E-828C-4ADB-85BB-C96A92A2C3C4}" srcOrd="1" destOrd="0" presId="urn:microsoft.com/office/officeart/2005/8/layout/list1"/>
    <dgm:cxn modelId="{8D0A2E30-BCD9-4C77-9BF4-805173A9A82D}" type="presParOf" srcId="{9B5F87F2-9994-47B1-A602-1F32689E16C9}" destId="{25593470-241F-45CE-8995-4453D7C9C981}" srcOrd="1" destOrd="0" presId="urn:microsoft.com/office/officeart/2005/8/layout/list1"/>
    <dgm:cxn modelId="{82E728CA-D82B-4672-8343-B31E070A85A1}" type="presParOf" srcId="{9B5F87F2-9994-47B1-A602-1F32689E16C9}" destId="{033A695E-C9D8-404D-8B40-85F8C3E2C586}" srcOrd="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129458-DCB8-49D6-AA97-33A5D21183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64D7C3-8EC2-4B01-BE5B-DEA8FD182A5C}">
      <dgm:prSet phldrT="[Texte]"/>
      <dgm:spPr>
        <a:solidFill>
          <a:srgbClr val="C00000"/>
        </a:solidFill>
        <a:ln w="38100">
          <a:miter lim="800000"/>
        </a:ln>
      </dgm:spPr>
      <dgm:t>
        <a:bodyPr lIns="36000" tIns="36000" rIns="36000" bIns="36000"/>
        <a:lstStyle/>
        <a:p>
          <a:r>
            <a:rPr lang="fr-FR" b="1" dirty="0" smtClean="0">
              <a:solidFill>
                <a:schemeClr val="bg1"/>
              </a:solidFill>
            </a:rPr>
            <a:t>Découverte de route</a:t>
          </a:r>
        </a:p>
      </dgm:t>
    </dgm:pt>
    <dgm:pt modelId="{E27B53E0-CBD3-4635-B7E1-4C1B00657E7F}" type="parTrans" cxnId="{B2ABC876-97C5-4871-BC18-EA8D22365B62}">
      <dgm:prSet/>
      <dgm:spPr/>
      <dgm:t>
        <a:bodyPr/>
        <a:lstStyle/>
        <a:p>
          <a:endParaRPr lang="fr-FR"/>
        </a:p>
      </dgm:t>
    </dgm:pt>
    <dgm:pt modelId="{E12D3048-A8CB-4457-8047-0EFE31052D2A}" type="sibTrans" cxnId="{B2ABC876-97C5-4871-BC18-EA8D22365B62}">
      <dgm:prSet/>
      <dgm:spPr/>
      <dgm:t>
        <a:bodyPr/>
        <a:lstStyle/>
        <a:p>
          <a:endParaRPr lang="fr-FR"/>
        </a:p>
      </dgm:t>
    </dgm:pt>
    <dgm:pt modelId="{66E8AA7A-ECBF-411D-B324-5205460A9583}" type="pres">
      <dgm:prSet presAssocID="{D5129458-DCB8-49D6-AA97-33A5D211831C}" presName="Name0" presStyleCnt="0">
        <dgm:presLayoutVars>
          <dgm:dir/>
          <dgm:resizeHandles val="exact"/>
        </dgm:presLayoutVars>
      </dgm:prSet>
      <dgm:spPr/>
    </dgm:pt>
    <dgm:pt modelId="{F13512F6-8896-4FCA-A988-A1E2EAADD1D4}" type="pres">
      <dgm:prSet presAssocID="{C264D7C3-8EC2-4B01-BE5B-DEA8FD182A5C}" presName="node" presStyleLbl="node1" presStyleIdx="0" presStyleCnt="1" custLinFactX="100000" custLinFactY="-40000" custLinFactNeighborX="117801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B65AE3-430C-4E35-9C0D-53EBA57A28C2}" type="presOf" srcId="{C264D7C3-8EC2-4B01-BE5B-DEA8FD182A5C}" destId="{F13512F6-8896-4FCA-A988-A1E2EAADD1D4}" srcOrd="0" destOrd="0" presId="urn:microsoft.com/office/officeart/2005/8/layout/process1"/>
    <dgm:cxn modelId="{B2ABC876-97C5-4871-BC18-EA8D22365B62}" srcId="{D5129458-DCB8-49D6-AA97-33A5D211831C}" destId="{C264D7C3-8EC2-4B01-BE5B-DEA8FD182A5C}" srcOrd="0" destOrd="0" parTransId="{E27B53E0-CBD3-4635-B7E1-4C1B00657E7F}" sibTransId="{E12D3048-A8CB-4457-8047-0EFE31052D2A}"/>
    <dgm:cxn modelId="{F5F57ACC-C2DA-4050-A82A-C9AD2638EF91}" type="presOf" srcId="{D5129458-DCB8-49D6-AA97-33A5D211831C}" destId="{66E8AA7A-ECBF-411D-B324-5205460A9583}" srcOrd="0" destOrd="0" presId="urn:microsoft.com/office/officeart/2005/8/layout/process1"/>
    <dgm:cxn modelId="{E8C4D465-6938-4485-8D91-220D176AB32E}" type="presParOf" srcId="{66E8AA7A-ECBF-411D-B324-5205460A9583}" destId="{F13512F6-8896-4FCA-A988-A1E2EAADD1D4}" srcOrd="0" destOrd="0" presId="urn:microsoft.com/office/officeart/2005/8/layout/process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129458-DCB8-49D6-AA97-33A5D21183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64D7C3-8EC2-4B01-BE5B-DEA8FD182A5C}">
      <dgm:prSet phldrT="[Texte]" custT="1"/>
      <dgm:spPr>
        <a:solidFill>
          <a:srgbClr val="C00000"/>
        </a:solidFill>
        <a:ln w="38100">
          <a:miter lim="800000"/>
        </a:ln>
      </dgm:spPr>
      <dgm:t>
        <a:bodyPr lIns="36000" tIns="36000" rIns="36000" bIns="36000"/>
        <a:lstStyle/>
        <a:p>
          <a:r>
            <a:rPr lang="fr-FR" sz="3200" b="1" dirty="0" smtClean="0">
              <a:solidFill>
                <a:schemeClr val="bg1"/>
              </a:solidFill>
            </a:rPr>
            <a:t>Routage</a:t>
          </a:r>
        </a:p>
      </dgm:t>
    </dgm:pt>
    <dgm:pt modelId="{E27B53E0-CBD3-4635-B7E1-4C1B00657E7F}" type="parTrans" cxnId="{B2ABC876-97C5-4871-BC18-EA8D22365B62}">
      <dgm:prSet/>
      <dgm:spPr/>
      <dgm:t>
        <a:bodyPr/>
        <a:lstStyle/>
        <a:p>
          <a:endParaRPr lang="fr-FR"/>
        </a:p>
      </dgm:t>
    </dgm:pt>
    <dgm:pt modelId="{E12D3048-A8CB-4457-8047-0EFE31052D2A}" type="sibTrans" cxnId="{B2ABC876-97C5-4871-BC18-EA8D22365B62}">
      <dgm:prSet/>
      <dgm:spPr/>
      <dgm:t>
        <a:bodyPr/>
        <a:lstStyle/>
        <a:p>
          <a:endParaRPr lang="fr-FR"/>
        </a:p>
      </dgm:t>
    </dgm:pt>
    <dgm:pt modelId="{66E8AA7A-ECBF-411D-B324-5205460A9583}" type="pres">
      <dgm:prSet presAssocID="{D5129458-DCB8-49D6-AA97-33A5D211831C}" presName="Name0" presStyleCnt="0">
        <dgm:presLayoutVars>
          <dgm:dir/>
          <dgm:resizeHandles val="exact"/>
        </dgm:presLayoutVars>
      </dgm:prSet>
      <dgm:spPr/>
    </dgm:pt>
    <dgm:pt modelId="{F13512F6-8896-4FCA-A988-A1E2EAADD1D4}" type="pres">
      <dgm:prSet presAssocID="{C264D7C3-8EC2-4B01-BE5B-DEA8FD182A5C}" presName="node" presStyleLbl="node1" presStyleIdx="0" presStyleCnt="1" custLinFactX="100000" custLinFactY="-40000" custLinFactNeighborX="117801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07B6E8-2746-40BA-B8B8-B81BE5145B5B}" type="presOf" srcId="{C264D7C3-8EC2-4B01-BE5B-DEA8FD182A5C}" destId="{F13512F6-8896-4FCA-A988-A1E2EAADD1D4}" srcOrd="0" destOrd="0" presId="urn:microsoft.com/office/officeart/2005/8/layout/process1"/>
    <dgm:cxn modelId="{B2ABC876-97C5-4871-BC18-EA8D22365B62}" srcId="{D5129458-DCB8-49D6-AA97-33A5D211831C}" destId="{C264D7C3-8EC2-4B01-BE5B-DEA8FD182A5C}" srcOrd="0" destOrd="0" parTransId="{E27B53E0-CBD3-4635-B7E1-4C1B00657E7F}" sibTransId="{E12D3048-A8CB-4457-8047-0EFE31052D2A}"/>
    <dgm:cxn modelId="{B1F7EFD2-D5E6-4314-A239-3062F7747E31}" type="presOf" srcId="{D5129458-DCB8-49D6-AA97-33A5D211831C}" destId="{66E8AA7A-ECBF-411D-B324-5205460A9583}" srcOrd="0" destOrd="0" presId="urn:microsoft.com/office/officeart/2005/8/layout/process1"/>
    <dgm:cxn modelId="{B86C3934-9291-42CE-B50D-FE4C8C93001D}" type="presParOf" srcId="{66E8AA7A-ECBF-411D-B324-5205460A9583}" destId="{F13512F6-8896-4FCA-A988-A1E2EAADD1D4}" srcOrd="0" destOrd="0" presId="urn:microsoft.com/office/officeart/2005/8/layout/process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129458-DCB8-49D6-AA97-33A5D21183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64D7C3-8EC2-4B01-BE5B-DEA8FD182A5C}">
      <dgm:prSet phldrT="[Texte]" custT="1"/>
      <dgm:spPr>
        <a:solidFill>
          <a:srgbClr val="C00000"/>
        </a:solidFill>
        <a:ln w="38100">
          <a:miter lim="800000"/>
        </a:ln>
      </dgm:spPr>
      <dgm:t>
        <a:bodyPr lIns="36000" tIns="36000" rIns="36000" bIns="36000"/>
        <a:lstStyle/>
        <a:p>
          <a:pPr algn="l"/>
          <a:r>
            <a:rPr lang="fr-FR" sz="2400" b="1" dirty="0" smtClean="0">
              <a:solidFill>
                <a:schemeClr val="bg1"/>
              </a:solidFill>
            </a:rPr>
            <a:t>Application de QLoP à la couche MAC</a:t>
          </a:r>
        </a:p>
      </dgm:t>
    </dgm:pt>
    <dgm:pt modelId="{E27B53E0-CBD3-4635-B7E1-4C1B00657E7F}" type="parTrans" cxnId="{B2ABC876-97C5-4871-BC18-EA8D22365B62}">
      <dgm:prSet/>
      <dgm:spPr/>
      <dgm:t>
        <a:bodyPr/>
        <a:lstStyle/>
        <a:p>
          <a:endParaRPr lang="fr-FR"/>
        </a:p>
      </dgm:t>
    </dgm:pt>
    <dgm:pt modelId="{E12D3048-A8CB-4457-8047-0EFE31052D2A}" type="sibTrans" cxnId="{B2ABC876-97C5-4871-BC18-EA8D22365B62}">
      <dgm:prSet/>
      <dgm:spPr/>
      <dgm:t>
        <a:bodyPr/>
        <a:lstStyle/>
        <a:p>
          <a:endParaRPr lang="fr-FR"/>
        </a:p>
      </dgm:t>
    </dgm:pt>
    <dgm:pt modelId="{66E8AA7A-ECBF-411D-B324-5205460A9583}" type="pres">
      <dgm:prSet presAssocID="{D5129458-DCB8-49D6-AA97-33A5D211831C}" presName="Name0" presStyleCnt="0">
        <dgm:presLayoutVars>
          <dgm:dir/>
          <dgm:resizeHandles val="exact"/>
        </dgm:presLayoutVars>
      </dgm:prSet>
      <dgm:spPr/>
    </dgm:pt>
    <dgm:pt modelId="{F13512F6-8896-4FCA-A988-A1E2EAADD1D4}" type="pres">
      <dgm:prSet presAssocID="{C264D7C3-8EC2-4B01-BE5B-DEA8FD182A5C}" presName="node" presStyleLbl="node1" presStyleIdx="0" presStyleCnt="1" custLinFactX="100000" custLinFactY="-40000" custLinFactNeighborX="117801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ABC876-97C5-4871-BC18-EA8D22365B62}" srcId="{D5129458-DCB8-49D6-AA97-33A5D211831C}" destId="{C264D7C3-8EC2-4B01-BE5B-DEA8FD182A5C}" srcOrd="0" destOrd="0" parTransId="{E27B53E0-CBD3-4635-B7E1-4C1B00657E7F}" sibTransId="{E12D3048-A8CB-4457-8047-0EFE31052D2A}"/>
    <dgm:cxn modelId="{5A5FC990-BD3B-4793-B2B1-DD9763C0B38C}" type="presOf" srcId="{D5129458-DCB8-49D6-AA97-33A5D211831C}" destId="{66E8AA7A-ECBF-411D-B324-5205460A9583}" srcOrd="0" destOrd="0" presId="urn:microsoft.com/office/officeart/2005/8/layout/process1"/>
    <dgm:cxn modelId="{8B5B96BD-DE47-4D6C-958C-48AC65731935}" type="presOf" srcId="{C264D7C3-8EC2-4B01-BE5B-DEA8FD182A5C}" destId="{F13512F6-8896-4FCA-A988-A1E2EAADD1D4}" srcOrd="0" destOrd="0" presId="urn:microsoft.com/office/officeart/2005/8/layout/process1"/>
    <dgm:cxn modelId="{216B5D9F-DF03-45E5-B2C7-373A569A0531}" type="presParOf" srcId="{66E8AA7A-ECBF-411D-B324-5205460A9583}" destId="{F13512F6-8896-4FCA-A988-A1E2EAADD1D4}" srcOrd="0" destOrd="0" presId="urn:microsoft.com/office/officeart/2005/8/layout/process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129458-DCB8-49D6-AA97-33A5D21183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64D7C3-8EC2-4B01-BE5B-DEA8FD182A5C}">
      <dgm:prSet phldrT="[Texte]" custT="1"/>
      <dgm:spPr>
        <a:solidFill>
          <a:srgbClr val="C00000"/>
        </a:solidFill>
        <a:ln w="38100">
          <a:miter lim="800000"/>
        </a:ln>
      </dgm:spPr>
      <dgm:t>
        <a:bodyPr lIns="0" tIns="36000" rIns="0" bIns="36000"/>
        <a:lstStyle/>
        <a:p>
          <a:pPr algn="l"/>
          <a:r>
            <a:rPr lang="fr-FR" sz="2000" b="1" dirty="0" smtClean="0">
              <a:solidFill>
                <a:schemeClr val="bg1"/>
              </a:solidFill>
            </a:rPr>
            <a:t>Couche MAC adaptative:</a:t>
          </a:r>
        </a:p>
      </dgm:t>
    </dgm:pt>
    <dgm:pt modelId="{E27B53E0-CBD3-4635-B7E1-4C1B00657E7F}" type="parTrans" cxnId="{B2ABC876-97C5-4871-BC18-EA8D22365B62}">
      <dgm:prSet/>
      <dgm:spPr/>
      <dgm:t>
        <a:bodyPr/>
        <a:lstStyle/>
        <a:p>
          <a:endParaRPr lang="fr-FR"/>
        </a:p>
      </dgm:t>
    </dgm:pt>
    <dgm:pt modelId="{E12D3048-A8CB-4457-8047-0EFE31052D2A}" type="sibTrans" cxnId="{B2ABC876-97C5-4871-BC18-EA8D22365B62}">
      <dgm:prSet/>
      <dgm:spPr/>
      <dgm:t>
        <a:bodyPr/>
        <a:lstStyle/>
        <a:p>
          <a:endParaRPr lang="fr-FR"/>
        </a:p>
      </dgm:t>
    </dgm:pt>
    <dgm:pt modelId="{5BD53726-2E72-46A4-B990-79A441F917A3}">
      <dgm:prSet custT="1"/>
      <dgm:spPr/>
      <dgm:t>
        <a:bodyPr lIns="0" tIns="36000" rIns="0"/>
        <a:lstStyle/>
        <a:p>
          <a:pPr algn="l"/>
          <a:r>
            <a:rPr lang="fr-FR" sz="2000" b="1" dirty="0" smtClean="0">
              <a:solidFill>
                <a:schemeClr val="bg1"/>
              </a:solidFill>
            </a:rPr>
            <a:t>Déterminer le niveau de fiabilité en fonction de l’indice de proximité avec l’objectif de diminuer la consommation d’énergie. </a:t>
          </a:r>
        </a:p>
      </dgm:t>
    </dgm:pt>
    <dgm:pt modelId="{DC1E8937-7EE6-4A33-B908-6E4697CEACFC}" type="parTrans" cxnId="{9CFC7F37-D971-460A-AA3A-61DA1D72A343}">
      <dgm:prSet/>
      <dgm:spPr/>
      <dgm:t>
        <a:bodyPr/>
        <a:lstStyle/>
        <a:p>
          <a:endParaRPr lang="fr-FR"/>
        </a:p>
      </dgm:t>
    </dgm:pt>
    <dgm:pt modelId="{DA35CF57-39FD-40EF-8741-8FF2055665E4}" type="sibTrans" cxnId="{9CFC7F37-D971-460A-AA3A-61DA1D72A343}">
      <dgm:prSet/>
      <dgm:spPr/>
      <dgm:t>
        <a:bodyPr/>
        <a:lstStyle/>
        <a:p>
          <a:endParaRPr lang="fr-FR"/>
        </a:p>
      </dgm:t>
    </dgm:pt>
    <dgm:pt modelId="{66E8AA7A-ECBF-411D-B324-5205460A9583}" type="pres">
      <dgm:prSet presAssocID="{D5129458-DCB8-49D6-AA97-33A5D211831C}" presName="Name0" presStyleCnt="0">
        <dgm:presLayoutVars>
          <dgm:dir/>
          <dgm:resizeHandles val="exact"/>
        </dgm:presLayoutVars>
      </dgm:prSet>
      <dgm:spPr/>
    </dgm:pt>
    <dgm:pt modelId="{F13512F6-8896-4FCA-A988-A1E2EAADD1D4}" type="pres">
      <dgm:prSet presAssocID="{C264D7C3-8EC2-4B01-BE5B-DEA8FD182A5C}" presName="node" presStyleLbl="node1" presStyleIdx="0" presStyleCnt="1" custScaleY="93335" custLinFactNeighborX="2000" custLinFactNeighborY="-100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46DB60-5D6B-401D-8583-0F692232D3F8}" type="presOf" srcId="{5BD53726-2E72-46A4-B990-79A441F917A3}" destId="{F13512F6-8896-4FCA-A988-A1E2EAADD1D4}" srcOrd="0" destOrd="1" presId="urn:microsoft.com/office/officeart/2005/8/layout/process1"/>
    <dgm:cxn modelId="{B2ABC876-97C5-4871-BC18-EA8D22365B62}" srcId="{D5129458-DCB8-49D6-AA97-33A5D211831C}" destId="{C264D7C3-8EC2-4B01-BE5B-DEA8FD182A5C}" srcOrd="0" destOrd="0" parTransId="{E27B53E0-CBD3-4635-B7E1-4C1B00657E7F}" sibTransId="{E12D3048-A8CB-4457-8047-0EFE31052D2A}"/>
    <dgm:cxn modelId="{6072D03A-D5C1-404C-89A8-394E08FB94A7}" type="presOf" srcId="{D5129458-DCB8-49D6-AA97-33A5D211831C}" destId="{66E8AA7A-ECBF-411D-B324-5205460A9583}" srcOrd="0" destOrd="0" presId="urn:microsoft.com/office/officeart/2005/8/layout/process1"/>
    <dgm:cxn modelId="{9CFC7F37-D971-460A-AA3A-61DA1D72A343}" srcId="{C264D7C3-8EC2-4B01-BE5B-DEA8FD182A5C}" destId="{5BD53726-2E72-46A4-B990-79A441F917A3}" srcOrd="0" destOrd="0" parTransId="{DC1E8937-7EE6-4A33-B908-6E4697CEACFC}" sibTransId="{DA35CF57-39FD-40EF-8741-8FF2055665E4}"/>
    <dgm:cxn modelId="{5C5E4F44-F259-46F9-973E-50BED8421B14}" type="presOf" srcId="{C264D7C3-8EC2-4B01-BE5B-DEA8FD182A5C}" destId="{F13512F6-8896-4FCA-A988-A1E2EAADD1D4}" srcOrd="0" destOrd="0" presId="urn:microsoft.com/office/officeart/2005/8/layout/process1"/>
    <dgm:cxn modelId="{08A98E4A-CF4F-4DE2-8ECB-3B10E8D916B7}" type="presParOf" srcId="{66E8AA7A-ECBF-411D-B324-5205460A9583}" destId="{F13512F6-8896-4FCA-A988-A1E2EAADD1D4}" srcOrd="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fld id="{2C9B74F5-7C76-4587-BE59-DB283EF58C29}" type="datetimeFigureOut">
              <a:rPr lang="fr-FR"/>
              <a:pPr>
                <a:defRPr/>
              </a:pPr>
              <a:t>27/10/2009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fld id="{CBAB1A93-3425-4B13-AF59-65D1CEACB5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18441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2958763" y="303213"/>
            <a:ext cx="25915938" cy="1943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49937" cy="405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18443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5650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9459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anchor="ctr" anchorCtr="1"/>
          <a:lstStyle/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Présentation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QLoP: basé sur des informations topologiques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Application au contrôle de topologie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Routage sur cette topologie, meilleures performances en environnement bruité</a:t>
            </a:r>
          </a:p>
          <a:p>
            <a:pPr>
              <a:spcBef>
                <a:spcPts val="45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noProof="0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Modélisation de</a:t>
            </a:r>
            <a:r>
              <a:rPr lang="fr-FR" baseline="0" dirty="0" smtClean="0"/>
              <a:t> l’affaiblissement du canal, collisions, rapport signal sur bruit plus interférences</a:t>
            </a:r>
          </a:p>
          <a:p>
            <a:r>
              <a:rPr lang="fr-FR" baseline="0" dirty="0" smtClean="0"/>
              <a:t>-&gt; voisinage instable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0" y="8685413"/>
            <a:ext cx="2972280" cy="457126"/>
          </a:xfrm>
          <a:prstGeom prst="rect">
            <a:avLst/>
          </a:prstGeom>
          <a:noFill/>
        </p:spPr>
        <p:txBody>
          <a:bodyPr/>
          <a:lstStyle/>
          <a:p>
            <a:fld id="{A1C645CA-E3AB-4116-AFBD-A8DF8D03DB2D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Routage</a:t>
            </a:r>
            <a:r>
              <a:rPr lang="en-US" baseline="0" dirty="0" smtClean="0"/>
              <a:t> DSR: - </a:t>
            </a:r>
            <a:r>
              <a:rPr lang="en-US" baseline="0" dirty="0" err="1" smtClean="0"/>
              <a:t>decouverte</a:t>
            </a:r>
            <a:r>
              <a:rPr lang="en-US" baseline="0" dirty="0" smtClean="0"/>
              <a:t> de route </a:t>
            </a:r>
            <a:r>
              <a:rPr lang="en-US" baseline="0" dirty="0" err="1" smtClean="0"/>
              <a:t>puis</a:t>
            </a:r>
            <a:r>
              <a:rPr lang="en-US" baseline="0" dirty="0" smtClean="0"/>
              <a:t> envoi</a:t>
            </a:r>
          </a:p>
          <a:p>
            <a:pPr eaLnBrk="1" hangingPunct="1"/>
            <a:r>
              <a:rPr lang="en-US" baseline="0" dirty="0" err="1" smtClean="0"/>
              <a:t>Routage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topologie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logique</a:t>
            </a:r>
            <a:r>
              <a:rPr lang="en-US" baseline="0" dirty="0" smtClean="0"/>
              <a:t>: - </a:t>
            </a:r>
            <a:r>
              <a:rPr lang="en-US" baseline="0" dirty="0" err="1" smtClean="0"/>
              <a:t>chemin</a:t>
            </a:r>
            <a:r>
              <a:rPr lang="en-US" baseline="0" dirty="0" smtClean="0"/>
              <a:t> avec </a:t>
            </a:r>
            <a:r>
              <a:rPr lang="en-US" baseline="0" dirty="0" err="1" smtClean="0"/>
              <a:t>uniquement</a:t>
            </a:r>
            <a:r>
              <a:rPr lang="en-US" baseline="0" dirty="0" smtClean="0"/>
              <a:t> les liens de la </a:t>
            </a:r>
            <a:r>
              <a:rPr lang="en-US" baseline="0" dirty="0" err="1" smtClean="0"/>
              <a:t>topologie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logique</a:t>
            </a:r>
            <a:r>
              <a:rPr lang="en-US" baseline="0" dirty="0" smtClean="0"/>
              <a:t> -&gt; plus de </a:t>
            </a:r>
            <a:r>
              <a:rPr lang="en-US" baseline="0" dirty="0" err="1" smtClean="0"/>
              <a:t>sauts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sauts</a:t>
            </a:r>
            <a:r>
              <a:rPr lang="en-US" baseline="0" dirty="0" smtClean="0"/>
              <a:t> plus </a:t>
            </a:r>
            <a:r>
              <a:rPr lang="en-US" baseline="0" dirty="0" err="1" smtClean="0"/>
              <a:t>petits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Phase découverte de route: RREQ</a:t>
            </a:r>
            <a:r>
              <a:rPr lang="fr-FR" baseline="0" dirty="0" smtClean="0"/>
              <a:t> meilleur taux de livraison pour Topo à plat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baseline="0" dirty="0" smtClean="0"/>
              <a:t>Lien opportuniste non robuste dans le temps</a:t>
            </a:r>
          </a:p>
          <a:p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</a:t>
            </a:r>
            <a:r>
              <a:rPr lang="fr-FR" baseline="0" dirty="0" smtClean="0"/>
              <a:t> son imprécision -&gt; QLoP va être un compromis entre RNG-GPS trop drastique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baseline="0" dirty="0" smtClean="0"/>
              <a:t>Lien opportuniste non robuste dans le temps</a:t>
            </a:r>
          </a:p>
          <a:p>
            <a:endParaRPr lang="fr-FR" baseline="0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1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6082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3795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6082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We are already</a:t>
            </a:r>
            <a:r>
              <a:rPr lang="en-GB" baseline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obtained good results with applying routing on a topology create by </a:t>
            </a:r>
            <a:r>
              <a:rPr lang="en-GB" baseline="0" dirty="0" err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QLoP</a:t>
            </a:r>
            <a:r>
              <a:rPr lang="en-GB" baseline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algorithm.</a:t>
            </a:r>
          </a:p>
          <a:p>
            <a:pPr>
              <a:spcBef>
                <a:spcPts val="450"/>
              </a:spcBef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aseline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The goal is to use the shortest links to route packets. It means using as relay the very close nodes in our protocol classification. </a:t>
            </a:r>
          </a:p>
          <a:p>
            <a:pPr>
              <a:spcBef>
                <a:spcPts val="450"/>
              </a:spcBef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aseline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The main idea is using only the node which have the best Signal-to-Noise Ratio to avoid </a:t>
            </a:r>
            <a:r>
              <a:rPr lang="en-GB" baseline="0" dirty="0" err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colision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1525" cy="4060825"/>
          </a:xfrm>
          <a:noFill/>
          <a:ln/>
        </p:spPr>
        <p:txBody>
          <a:bodyPr wrap="none" anchor="ctr"/>
          <a:lstStyle/>
          <a:p>
            <a:r>
              <a:rPr lang="fr-FR" dirty="0" smtClean="0">
                <a:latin typeface="Times New Roman" pitchFamily="18" charset="0"/>
              </a:rPr>
              <a:t>3 choses:</a:t>
            </a:r>
          </a:p>
          <a:p>
            <a:pPr>
              <a:buFontTx/>
              <a:buChar char="-"/>
            </a:pPr>
            <a:r>
              <a:rPr lang="fr-FR" dirty="0" smtClean="0">
                <a:latin typeface="Times New Roman" pitchFamily="18" charset="0"/>
              </a:rPr>
              <a:t> RSSI métrique non utilisable en tant que tel dans</a:t>
            </a:r>
            <a:r>
              <a:rPr lang="fr-FR" baseline="0" dirty="0" smtClean="0">
                <a:latin typeface="Times New Roman" pitchFamily="18" charset="0"/>
              </a:rPr>
              <a:t> WSN</a:t>
            </a:r>
          </a:p>
          <a:p>
            <a:pPr>
              <a:buFontTx/>
              <a:buChar char="-"/>
            </a:pPr>
            <a:r>
              <a:rPr lang="fr-FR" baseline="0" dirty="0" smtClean="0">
                <a:latin typeface="Times New Roman" pitchFamily="18" charset="0"/>
              </a:rPr>
              <a:t> Solution plus élégante en utilisant des info topologiques</a:t>
            </a:r>
          </a:p>
          <a:p>
            <a:pPr>
              <a:buFontTx/>
              <a:buChar char="-"/>
            </a:pPr>
            <a:r>
              <a:rPr lang="fr-FR" baseline="0" dirty="0" smtClean="0">
                <a:latin typeface="Times New Roman" pitchFamily="18" charset="0"/>
              </a:rPr>
              <a:t> Application de indice de proximité au contrôle de topo et routage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83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3112" cy="4060825"/>
          </a:xfrm>
          <a:noFill/>
          <a:ln/>
        </p:spPr>
        <p:txBody>
          <a:bodyPr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1507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6082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Réseau de capteurs: exemple </a:t>
            </a:r>
            <a:r>
              <a:rPr lang="fr-FR" baseline="0" noProof="0" dirty="0" err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Coronis</a:t>
            </a: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sans infrastructure, routage </a:t>
            </a:r>
            <a:r>
              <a:rPr lang="fr-FR" baseline="0" noProof="0" dirty="0" err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multisaut</a:t>
            </a: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Estimer la distance on regarde le RSSI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Expérimentations dans 3 environnements réels pour 2 scénarios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1507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6082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Rapport « RSSI-distance »: 3 facteurs vont fausser ce rapport</a:t>
            </a:r>
          </a:p>
          <a:p>
            <a:pPr lvl="1"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Environnement (multi-trajet)</a:t>
            </a:r>
          </a:p>
          <a:p>
            <a:pPr lvl="1"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Orientation des antennes</a:t>
            </a:r>
          </a:p>
          <a:p>
            <a:pPr lvl="1"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Mobilité</a:t>
            </a:r>
          </a:p>
          <a:p>
            <a:pPr lvl="1"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baseline="0" noProof="0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Instabilité à court et long termes: </a:t>
            </a:r>
          </a:p>
          <a:p>
            <a:pPr lvl="1"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mobilité, </a:t>
            </a:r>
          </a:p>
          <a:p>
            <a:pPr lvl="1"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distance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1525" cy="406082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</a:rPr>
              <a:t> Informations topologiques (hello) plutôt que mesures physiques (instables)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</a:rPr>
              <a:t> Chaque capteur pour chaque voisin (Indice de proximité)</a:t>
            </a:r>
            <a:endParaRPr lang="fr-FR" noProof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1525" cy="406082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Indice</a:t>
            </a: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de proximité: intersection et prise en compte densité locale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aseline="0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classe ses voisins</a:t>
            </a:r>
          </a:p>
          <a:p>
            <a:pPr>
              <a:spcBef>
                <a:spcPts val="4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noProof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 voisinage logiques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9699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6082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1747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6082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baseline="0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-12957175" y="303213"/>
            <a:ext cx="25914350" cy="194373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1747" name="Text Box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60825"/>
          </a:xfrm>
          <a:noFill/>
          <a:ln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Contrôle</a:t>
            </a:r>
            <a:r>
              <a:rPr lang="fr-FR" baseline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de topologie = sélection de liens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9875" y="150813"/>
            <a:ext cx="2054225" cy="5965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0275" cy="5965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2138" y="150813"/>
            <a:ext cx="5541962" cy="138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635375" y="6405563"/>
            <a:ext cx="1495425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Garamond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7D79736-B2C7-4E20-BA19-CA3AD2463DA0}" type="slidenum">
              <a:rPr lang="en-GB" sz="1400">
                <a:solidFill>
                  <a:srgbClr val="000000"/>
                </a:solidFill>
                <a:latin typeface="Garamond" pitchFamily="16" charset="0"/>
                <a:cs typeface="Lucida Sans Unicode" pitchFamily="32" charset="0"/>
              </a:rPr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Garamond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‹N°›</a:t>
            </a:fld>
            <a:r>
              <a:rPr lang="en-GB" sz="1400" dirty="0">
                <a:solidFill>
                  <a:srgbClr val="000000"/>
                </a:solidFill>
                <a:latin typeface="Garamond" pitchFamily="16" charset="0"/>
                <a:cs typeface="Lucida Sans Unicode" pitchFamily="32" charset="0"/>
              </a:rPr>
              <a:t>/</a:t>
            </a:r>
            <a:r>
              <a:rPr lang="en-GB" sz="1400" dirty="0" smtClean="0">
                <a:solidFill>
                  <a:srgbClr val="000000"/>
                </a:solidFill>
                <a:latin typeface="Garamond" pitchFamily="16" charset="0"/>
                <a:cs typeface="Lucida Sans Unicode" pitchFamily="32" charset="0"/>
              </a:rPr>
              <a:t>17</a:t>
            </a:r>
            <a:endParaRPr lang="en-GB" sz="1400" dirty="0">
              <a:solidFill>
                <a:srgbClr val="000000"/>
              </a:solidFill>
              <a:latin typeface="Garamond" pitchFamily="16" charset="0"/>
              <a:cs typeface="Lucida Sans Unicode" pitchFamily="3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211888"/>
            <a:ext cx="9145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8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80"/>
          </a:solidFill>
          <a:latin typeface="Arial" charset="0"/>
          <a:cs typeface="Lucida Sans Unicode" pitchFamily="32" charset="0"/>
        </a:defRPr>
      </a:lvl2pPr>
      <a:lvl3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80"/>
          </a:solidFill>
          <a:latin typeface="Arial" charset="0"/>
          <a:cs typeface="Lucida Sans Unicode" pitchFamily="32" charset="0"/>
        </a:defRPr>
      </a:lvl3pPr>
      <a:lvl4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80"/>
          </a:solidFill>
          <a:latin typeface="Arial" charset="0"/>
          <a:cs typeface="Lucida Sans Unicode" pitchFamily="32" charset="0"/>
        </a:defRPr>
      </a:lvl4pPr>
      <a:lvl5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80"/>
          </a:solidFill>
          <a:latin typeface="Arial" charset="0"/>
          <a:cs typeface="Lucida Sans Unicode" pitchFamily="32" charset="0"/>
        </a:defRPr>
      </a:lvl5pPr>
      <a:lvl6pPr marL="457200"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80"/>
          </a:solidFill>
          <a:latin typeface="Arial" charset="0"/>
          <a:cs typeface="Lucida Sans Unicode" pitchFamily="32" charset="0"/>
        </a:defRPr>
      </a:lvl6pPr>
      <a:lvl7pPr marL="914400"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80"/>
          </a:solidFill>
          <a:latin typeface="Arial" charset="0"/>
          <a:cs typeface="Lucida Sans Unicode" pitchFamily="32" charset="0"/>
        </a:defRPr>
      </a:lvl7pPr>
      <a:lvl8pPr marL="1371600"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80"/>
          </a:solidFill>
          <a:latin typeface="Arial" charset="0"/>
          <a:cs typeface="Lucida Sans Unicode" pitchFamily="32" charset="0"/>
        </a:defRPr>
      </a:lvl8pPr>
      <a:lvl9pPr marL="1828800"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80"/>
          </a:solidFill>
          <a:latin typeface="Arial" charset="0"/>
          <a:cs typeface="Lucida Sans Unicode" pitchFamily="32" charset="0"/>
        </a:defRPr>
      </a:lvl9pPr>
    </p:titleStyle>
    <p:bodyStyle>
      <a:lvl1pPr marL="330200" indent="-330200" algn="l" defTabSz="449263" rtl="0" eaLnBrk="0" fontAlgn="base" hangingPunct="0">
        <a:lnSpc>
          <a:spcPct val="76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600">
          <a:solidFill>
            <a:srgbClr val="000080"/>
          </a:solidFill>
          <a:latin typeface="+mn-lt"/>
          <a:ea typeface="+mn-ea"/>
          <a:cs typeface="+mn-cs"/>
        </a:defRPr>
      </a:lvl1pPr>
      <a:lvl2pPr marL="730250" indent="-273050" algn="l" defTabSz="449263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rgbClr val="00008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200">
          <a:solidFill>
            <a:srgbClr val="00008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8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8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8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8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8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23.jpe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82.xml"/><Relationship Id="rId7" Type="http://schemas.openxmlformats.org/officeDocument/2006/relationships/image" Target="../media/image2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jpeg"/><Relationship Id="rId4" Type="http://schemas.openxmlformats.org/officeDocument/2006/relationships/tags" Target="../tags/tag83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tags" Target="../tags/tag86.xml"/><Relationship Id="rId7" Type="http://schemas.openxmlformats.org/officeDocument/2006/relationships/image" Target="../media/image29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3.xml"/><Relationship Id="rId11" Type="http://schemas.openxmlformats.org/officeDocument/2006/relationships/diagramColors" Target="../diagrams/colors6.xml"/><Relationship Id="rId5" Type="http://schemas.openxmlformats.org/officeDocument/2006/relationships/slideLayout" Target="../slideLayouts/slideLayout7.xml"/><Relationship Id="rId10" Type="http://schemas.openxmlformats.org/officeDocument/2006/relationships/diagramQuickStyle" Target="../diagrams/quickStyle6.xml"/><Relationship Id="rId4" Type="http://schemas.openxmlformats.org/officeDocument/2006/relationships/tags" Target="../tags/tag87.xml"/><Relationship Id="rId9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32.jpe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31.jpeg"/><Relationship Id="rId17" Type="http://schemas.openxmlformats.org/officeDocument/2006/relationships/diagramColors" Target="../diagrams/colors7.xml"/><Relationship Id="rId2" Type="http://schemas.openxmlformats.org/officeDocument/2006/relationships/tags" Target="../tags/tag89.xml"/><Relationship Id="rId16" Type="http://schemas.openxmlformats.org/officeDocument/2006/relationships/diagramQuickStyle" Target="../diagrams/quickStyle7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30.jpeg"/><Relationship Id="rId5" Type="http://schemas.openxmlformats.org/officeDocument/2006/relationships/tags" Target="../tags/tag92.xml"/><Relationship Id="rId15" Type="http://schemas.openxmlformats.org/officeDocument/2006/relationships/diagramLayout" Target="../diagrams/layout7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7.xml"/><Relationship Id="rId1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notesSlide" Target="../notesSlides/notesSlide15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diagramData" Target="../diagrams/data9.xml"/><Relationship Id="rId3" Type="http://schemas.openxmlformats.org/officeDocument/2006/relationships/tags" Target="../tags/tag111.xml"/><Relationship Id="rId7" Type="http://schemas.openxmlformats.org/officeDocument/2006/relationships/notesSlide" Target="../notesSlides/notesSlide16.xml"/><Relationship Id="rId12" Type="http://schemas.openxmlformats.org/officeDocument/2006/relationships/diagramColors" Target="../diagrams/colors8.xml"/><Relationship Id="rId2" Type="http://schemas.openxmlformats.org/officeDocument/2006/relationships/tags" Target="../tags/tag110.xml"/><Relationship Id="rId16" Type="http://schemas.openxmlformats.org/officeDocument/2006/relationships/diagramColors" Target="../diagrams/colors9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7.xml"/><Relationship Id="rId11" Type="http://schemas.openxmlformats.org/officeDocument/2006/relationships/diagramQuickStyle" Target="../diagrams/quickStyle8.xml"/><Relationship Id="rId5" Type="http://schemas.openxmlformats.org/officeDocument/2006/relationships/tags" Target="../tags/tag113.xml"/><Relationship Id="rId15" Type="http://schemas.openxmlformats.org/officeDocument/2006/relationships/diagramQuickStyle" Target="../diagrams/quickStyle9.xml"/><Relationship Id="rId10" Type="http://schemas.openxmlformats.org/officeDocument/2006/relationships/diagramLayout" Target="../diagrams/layout8.xml"/><Relationship Id="rId4" Type="http://schemas.openxmlformats.org/officeDocument/2006/relationships/tags" Target="../tags/tag112.xml"/><Relationship Id="rId9" Type="http://schemas.openxmlformats.org/officeDocument/2006/relationships/diagramData" Target="../diagrams/data8.xml"/><Relationship Id="rId1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3.jpeg"/><Relationship Id="rId5" Type="http://schemas.openxmlformats.org/officeDocument/2006/relationships/tags" Target="../tags/tag10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diagramData" Target="../diagrams/data1.xml"/><Relationship Id="rId18" Type="http://schemas.openxmlformats.org/officeDocument/2006/relationships/diagramData" Target="../diagrams/data2.xml"/><Relationship Id="rId26" Type="http://schemas.openxmlformats.org/officeDocument/2006/relationships/image" Target="../media/image6.jpeg"/><Relationship Id="rId3" Type="http://schemas.openxmlformats.org/officeDocument/2006/relationships/tags" Target="../tags/tag16.xml"/><Relationship Id="rId21" Type="http://schemas.openxmlformats.org/officeDocument/2006/relationships/diagramColors" Target="../diagrams/colors2.xml"/><Relationship Id="rId7" Type="http://schemas.openxmlformats.org/officeDocument/2006/relationships/tags" Target="../tags/tag20.xml"/><Relationship Id="rId12" Type="http://schemas.openxmlformats.org/officeDocument/2006/relationships/image" Target="../media/image4.jpeg"/><Relationship Id="rId17" Type="http://schemas.openxmlformats.org/officeDocument/2006/relationships/image" Target="../media/image5.jpeg"/><Relationship Id="rId25" Type="http://schemas.openxmlformats.org/officeDocument/2006/relationships/diagramColors" Target="../diagrams/colors3.xml"/><Relationship Id="rId2" Type="http://schemas.openxmlformats.org/officeDocument/2006/relationships/tags" Target="../tags/tag15.xml"/><Relationship Id="rId16" Type="http://schemas.openxmlformats.org/officeDocument/2006/relationships/diagramColors" Target="../diagrams/colors1.xml"/><Relationship Id="rId20" Type="http://schemas.openxmlformats.org/officeDocument/2006/relationships/diagramQuickStyle" Target="../diagrams/quickStyle2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3.xml"/><Relationship Id="rId24" Type="http://schemas.openxmlformats.org/officeDocument/2006/relationships/diagramQuickStyle" Target="../diagrams/quickStyle3.xml"/><Relationship Id="rId5" Type="http://schemas.openxmlformats.org/officeDocument/2006/relationships/tags" Target="../tags/tag18.xml"/><Relationship Id="rId15" Type="http://schemas.openxmlformats.org/officeDocument/2006/relationships/diagramQuickStyle" Target="../diagrams/quickStyle1.xml"/><Relationship Id="rId23" Type="http://schemas.openxmlformats.org/officeDocument/2006/relationships/diagramLayout" Target="../diagrams/layout3.xml"/><Relationship Id="rId10" Type="http://schemas.openxmlformats.org/officeDocument/2006/relationships/slideLayout" Target="../slideLayouts/slideLayout7.xml"/><Relationship Id="rId19" Type="http://schemas.openxmlformats.org/officeDocument/2006/relationships/diagramLayout" Target="../diagrams/layout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diagramLayout" Target="../diagrams/layout1.xml"/><Relationship Id="rId22" Type="http://schemas.openxmlformats.org/officeDocument/2006/relationships/diagramData" Target="../diagrams/data3.xml"/><Relationship Id="rId27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diagramLayout" Target="../diagrams/layout4.xml"/><Relationship Id="rId18" Type="http://schemas.openxmlformats.org/officeDocument/2006/relationships/diagramQuickStyle" Target="../diagrams/quickStyle5.xml"/><Relationship Id="rId3" Type="http://schemas.openxmlformats.org/officeDocument/2006/relationships/tags" Target="../tags/tag25.xml"/><Relationship Id="rId21" Type="http://schemas.openxmlformats.org/officeDocument/2006/relationships/image" Target="../media/image9.jpeg"/><Relationship Id="rId7" Type="http://schemas.openxmlformats.org/officeDocument/2006/relationships/tags" Target="../tags/tag29.xml"/><Relationship Id="rId12" Type="http://schemas.openxmlformats.org/officeDocument/2006/relationships/diagramData" Target="../diagrams/data4.xml"/><Relationship Id="rId17" Type="http://schemas.openxmlformats.org/officeDocument/2006/relationships/diagramLayout" Target="../diagrams/layout5.xml"/><Relationship Id="rId2" Type="http://schemas.openxmlformats.org/officeDocument/2006/relationships/tags" Target="../tags/tag24.xml"/><Relationship Id="rId16" Type="http://schemas.openxmlformats.org/officeDocument/2006/relationships/diagramData" Target="../diagrams/data5.xml"/><Relationship Id="rId20" Type="http://schemas.openxmlformats.org/officeDocument/2006/relationships/image" Target="../media/image8.jpe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7.xml"/><Relationship Id="rId15" Type="http://schemas.openxmlformats.org/officeDocument/2006/relationships/diagramColors" Target="../diagrams/colors4.xml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7.xml"/><Relationship Id="rId19" Type="http://schemas.openxmlformats.org/officeDocument/2006/relationships/diagramColors" Target="../diagrams/colors5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14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5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0.xml"/><Relationship Id="rId10" Type="http://schemas.openxmlformats.org/officeDocument/2006/relationships/image" Target="../media/image17.png"/><Relationship Id="rId4" Type="http://schemas.openxmlformats.org/officeDocument/2006/relationships/tags" Target="../tags/tag59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20.jpe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19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6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025775" cy="151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1538" y="6215062"/>
            <a:ext cx="321467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 </a:t>
            </a:r>
            <a:r>
              <a:rPr lang="fr-FR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heurtefeux@gmail.com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</a:t>
            </a:r>
            <a:r>
              <a:rPr lang="fr-FR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fabrice.valois@insa-lyon.fr</a:t>
            </a:r>
            <a:endParaRPr lang="fr-FR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9208" y="1297669"/>
            <a:ext cx="8215686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fr-FR" sz="4000" dirty="0" smtClean="0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357158" y="1775760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chemeClr val="bg2">
                    <a:lumMod val="75000"/>
                  </a:schemeClr>
                </a:solidFill>
              </a:rPr>
              <a:t>Localisation Distribuée pour Routage en Environnement Bruité dans les Réseaux de Capteurs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428596" y="3801437"/>
            <a:ext cx="58579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>
                <a:solidFill>
                  <a:srgbClr val="C00000"/>
                </a:solidFill>
                <a:latin typeface="Arial" charset="0"/>
              </a:rPr>
              <a:t>Karel Heurtefeux</a:t>
            </a:r>
            <a:r>
              <a:rPr lang="fr-FR" baseline="30000" dirty="0" smtClean="0">
                <a:solidFill>
                  <a:srgbClr val="C00000"/>
                </a:solidFill>
                <a:latin typeface="Arial" charset="0"/>
              </a:rPr>
              <a:t>1</a:t>
            </a:r>
            <a:r>
              <a:rPr lang="fr-FR" dirty="0" smtClean="0">
                <a:solidFill>
                  <a:srgbClr val="C00000"/>
                </a:solidFill>
                <a:latin typeface="Arial" charset="0"/>
              </a:rPr>
              <a:t>, Fabrice Valois</a:t>
            </a:r>
            <a:r>
              <a:rPr lang="fr-FR" baseline="30000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fr-FR" baseline="30000" dirty="0" smtClean="0">
              <a:solidFill>
                <a:srgbClr val="000000"/>
              </a:solidFill>
              <a:latin typeface="Arial" charset="0"/>
            </a:endParaRPr>
          </a:p>
          <a:p>
            <a:endParaRPr lang="fr-FR" baseline="30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Cluster ISLE: Journées scientifiques </a:t>
            </a:r>
          </a:p>
          <a:p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27 et 28 Octobre </a:t>
            </a:r>
            <a:r>
              <a:rPr lang="fr-FR" sz="18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2009</a:t>
            </a:r>
            <a:endParaRPr lang="fr-FR" sz="1800" baseline="30000" dirty="0" smtClean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gré_QLoP_RN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70102" y="1357298"/>
            <a:ext cx="6573930" cy="4714908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QLoP</a:t>
            </a:r>
            <a:endParaRPr lang="fr-FR" sz="28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Application au contrôle de topologie</a:t>
            </a:r>
            <a:endParaRPr lang="fr-FR" sz="3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42844" y="2643182"/>
            <a:ext cx="2357454" cy="178595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Degré logique:</a:t>
            </a:r>
            <a:endParaRPr lang="fr-FR" sz="1800" dirty="0" smtClean="0">
              <a:solidFill>
                <a:schemeClr val="bg1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 dirty="0" smtClean="0">
              <a:solidFill>
                <a:schemeClr val="bg1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Plus la densité augmente, plus le degré logique de la topologie RNG-QLoP diminue.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HYLayer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00496" y="3071810"/>
            <a:ext cx="4904696" cy="2643206"/>
          </a:xfrm>
          <a:prstGeom prst="rect">
            <a:avLst/>
          </a:prstGeom>
        </p:spPr>
      </p:pic>
      <p:sp>
        <p:nvSpPr>
          <p:cNvPr id="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QLoP</a:t>
            </a:r>
            <a:endParaRPr lang="fr-FR" sz="28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Application au contrôle de topologie</a:t>
            </a:r>
            <a:endParaRPr lang="fr-FR" sz="3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142844" y="1714488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 Simulation sous WSNet</a:t>
            </a:r>
            <a:r>
              <a:rPr lang="fr-FR" baseline="30000" dirty="0" smtClean="0">
                <a:solidFill>
                  <a:srgbClr val="C00000"/>
                </a:solidFill>
              </a:rPr>
              <a:t>1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C00000"/>
                </a:solidFill>
              </a:rPr>
              <a:t> Couche physique réaliste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C00000"/>
                </a:solidFill>
              </a:rPr>
              <a:t> Couche MAC de type CSMA/CA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C00000"/>
                </a:solidFill>
              </a:rPr>
              <a:t> 100 nœuds et densité constante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C00000"/>
                </a:solidFill>
              </a:rPr>
              <a:t> Puissance de transmission constante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C00000"/>
                </a:solidFill>
              </a:rPr>
              <a:t> Variation du bruit ambiant</a:t>
            </a:r>
          </a:p>
          <a:p>
            <a:pPr lvl="1">
              <a:buFont typeface="Arial" pitchFamily="34" charset="0"/>
              <a:buChar char="•"/>
            </a:pPr>
            <a:endParaRPr lang="fr-FR" sz="2000" dirty="0" smtClean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0" y="5786454"/>
            <a:ext cx="378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>
                <a:solidFill>
                  <a:schemeClr val="accent2"/>
                </a:solidFill>
              </a:rPr>
              <a:t>1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u="sng" dirty="0" smtClean="0">
                <a:solidFill>
                  <a:schemeClr val="accent2"/>
                </a:solidFill>
              </a:rPr>
              <a:t>http://wsnet.gforge.inria.fr/</a:t>
            </a:r>
            <a:endParaRPr lang="fr-FR" u="sng" baseline="30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14282" y="1785926"/>
            <a:ext cx="3933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RRE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1857364"/>
            <a:ext cx="571504" cy="259082"/>
          </a:xfrm>
          <a:prstGeom prst="rect">
            <a:avLst/>
          </a:prstGeom>
        </p:spPr>
      </p:pic>
      <p:pic>
        <p:nvPicPr>
          <p:cNvPr id="25" name="Image 24" descr="RRE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4929198"/>
            <a:ext cx="533400" cy="276225"/>
          </a:xfrm>
          <a:prstGeom prst="rect">
            <a:avLst/>
          </a:prstGeom>
        </p:spPr>
      </p:pic>
      <p:pic>
        <p:nvPicPr>
          <p:cNvPr id="24" name="Image 23" descr="RRE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4929198"/>
            <a:ext cx="533400" cy="276225"/>
          </a:xfrm>
          <a:prstGeom prst="rect">
            <a:avLst/>
          </a:prstGeom>
        </p:spPr>
      </p:pic>
      <p:sp>
        <p:nvSpPr>
          <p:cNvPr id="100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QLoP</a:t>
            </a:r>
            <a:endParaRPr lang="fr-FR" sz="28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Routage en environnement bruité</a:t>
            </a:r>
            <a:endParaRPr lang="fr-FR" sz="3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01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9124" y="1142984"/>
            <a:ext cx="4643469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err="1" smtClean="0">
                <a:solidFill>
                  <a:srgbClr val="C00000"/>
                </a:solidFill>
                <a:cs typeface="Times New Roman" pitchFamily="18" charset="0"/>
              </a:rPr>
              <a:t>Dynamic</a:t>
            </a:r>
            <a:r>
              <a:rPr lang="fr-FR" sz="2800" dirty="0" smtClean="0">
                <a:solidFill>
                  <a:srgbClr val="C00000"/>
                </a:solidFill>
                <a:cs typeface="Times New Roman" pitchFamily="18" charset="0"/>
              </a:rPr>
              <a:t> Source </a:t>
            </a:r>
            <a:r>
              <a:rPr lang="fr-FR" sz="2800" dirty="0" err="1" smtClean="0">
                <a:solidFill>
                  <a:srgbClr val="C00000"/>
                </a:solidFill>
                <a:cs typeface="Times New Roman" pitchFamily="18" charset="0"/>
              </a:rPr>
              <a:t>Routing</a:t>
            </a:r>
            <a:r>
              <a:rPr lang="fr-FR" sz="2800" dirty="0" smtClean="0">
                <a:solidFill>
                  <a:srgbClr val="C00000"/>
                </a:solidFill>
                <a:cs typeface="Times New Roman" pitchFamily="18" charset="0"/>
              </a:rPr>
              <a:t> (DSR)</a:t>
            </a:r>
          </a:p>
        </p:txBody>
      </p:sp>
      <p:pic>
        <p:nvPicPr>
          <p:cNvPr id="102" name="Image 101" descr="DSR_QLoP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86248" y="2285992"/>
            <a:ext cx="4768619" cy="3500462"/>
          </a:xfrm>
          <a:prstGeom prst="rect">
            <a:avLst/>
          </a:prstGeom>
        </p:spPr>
      </p:pic>
      <p:pic>
        <p:nvPicPr>
          <p:cNvPr id="23" name="Image 22" descr="RRE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4929198"/>
            <a:ext cx="533400" cy="276225"/>
          </a:xfrm>
          <a:prstGeom prst="rect">
            <a:avLst/>
          </a:prstGeom>
        </p:spPr>
      </p:pic>
      <p:pic>
        <p:nvPicPr>
          <p:cNvPr id="26" name="Image 25" descr="RRE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00" y="3962406"/>
            <a:ext cx="533400" cy="276225"/>
          </a:xfrm>
          <a:prstGeom prst="rect">
            <a:avLst/>
          </a:prstGeom>
        </p:spPr>
      </p:pic>
      <p:pic>
        <p:nvPicPr>
          <p:cNvPr id="27" name="Image 26" descr="RRE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00" y="3971929"/>
            <a:ext cx="533400" cy="276225"/>
          </a:xfrm>
          <a:prstGeom prst="rect">
            <a:avLst/>
          </a:prstGeom>
        </p:spPr>
      </p:pic>
      <p:pic>
        <p:nvPicPr>
          <p:cNvPr id="28" name="Image 27" descr="RRE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56" y="4572008"/>
            <a:ext cx="533400" cy="276225"/>
          </a:xfrm>
          <a:prstGeom prst="rect">
            <a:avLst/>
          </a:prstGeom>
        </p:spPr>
      </p:pic>
      <p:pic>
        <p:nvPicPr>
          <p:cNvPr id="29" name="Image 28" descr="RRE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56" y="4572008"/>
            <a:ext cx="533400" cy="276225"/>
          </a:xfrm>
          <a:prstGeom prst="rect">
            <a:avLst/>
          </a:prstGeom>
        </p:spPr>
      </p:pic>
      <p:pic>
        <p:nvPicPr>
          <p:cNvPr id="31" name="Image 30" descr="DATA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20" y="4915460"/>
            <a:ext cx="857256" cy="370928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42844" y="535782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071802" y="1357298"/>
            <a:ext cx="170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Destination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06302 -0.13658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4827 -0.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2465 0.0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13658 L 0.14827 -0.3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19687 0.042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4167 -0.081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4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27 -0.05 L 0.19566 -0.21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8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066 -0.228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1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9444 -0.18888 " pathEditMode="relative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65 0.06551 L 0.14827 -0.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27 -0.30185 L 0.2349 -0.33333 " pathEditMode="relative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0.04213 L 0.14167 -0.081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6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0.08172 L 0.18889 -0.218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6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-0.21783 L 0.2349 -0.33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23241 L 0.14097 -0.2988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4 -0.18889 L 0.00782 -0.231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9 -0.33333 L 0.34514 -0.43843 " pathEditMode="relative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21829 L 0.18889 -0.38635 " pathEditMode="relative" ptsTypes="AA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97 -0.29885 L 0.28264 -0.2988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0833 L -0.00903 0.174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17639 L -0.05173 0.3129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3 0.31296 L -0.1934 0.3967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38 0.39676 L -0.35086 0.4493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0.04827 -0.01342 0.09671 -0.02685 0.14584 -0.04861 C 0.19498 -0.07037 0.26286 -0.09305 0.2948 -0.13055 C 0.32675 -0.16805 0.32987 -0.22199 0.33751 -0.27361 C 0.34515 -0.32523 0.34289 -0.38287 0.34064 -0.44028 " pathEditMode="relative" ptsTypes="aaaaA">
                                      <p:cBhvr>
                                        <p:cTn id="9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QLoP</a:t>
            </a:r>
            <a:endParaRPr lang="fr-FR" sz="28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Routage en environnement bruité</a:t>
            </a:r>
            <a:endParaRPr lang="fr-FR" sz="3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pic>
        <p:nvPicPr>
          <p:cNvPr id="10" name="Image 9" descr="graphe_QLoP_RReq_delivery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57422" y="1142984"/>
            <a:ext cx="6725994" cy="4715482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1406" y="2428868"/>
            <a:ext cx="2214546" cy="221457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Le nombre de routes découverte sur une topologie à plat est plus important.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 dirty="0" smtClean="0">
              <a:solidFill>
                <a:schemeClr val="bg1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Elles sont principalement constituées de liens opportunistes.</a:t>
            </a:r>
            <a:endParaRPr lang="fr-FR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me 5"/>
          <p:cNvGraphicFramePr/>
          <p:nvPr>
            <p:custDataLst>
              <p:tags r:id="rId4"/>
            </p:custDataLst>
          </p:nvPr>
        </p:nvGraphicFramePr>
        <p:xfrm>
          <a:off x="71438" y="1285860"/>
          <a:ext cx="2571736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raphe_QLoP_hops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364405" y="1214422"/>
            <a:ext cx="6779595" cy="4786346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QLoP</a:t>
            </a:r>
            <a:endParaRPr lang="fr-FR" sz="28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Routage en environnement bruité</a:t>
            </a:r>
            <a:endParaRPr lang="fr-FR" sz="3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2844" y="2214554"/>
            <a:ext cx="1928826" cy="114300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Les routes construites sur RNG-QLoP sont plus robustes.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142844" y="4786322"/>
            <a:ext cx="1928826" cy="107157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Ces « petits » sauts permet au paquet d’aller plus loin.</a:t>
            </a: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42844" y="3500438"/>
            <a:ext cx="1928826" cy="114300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Elles sont constituées d’un nombre de sauts plus importants.</a:t>
            </a:r>
          </a:p>
        </p:txBody>
      </p:sp>
      <p:pic>
        <p:nvPicPr>
          <p:cNvPr id="11" name="Image 10" descr="graphe_QLoP_distance2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398194" y="1142984"/>
            <a:ext cx="6674400" cy="4857784"/>
          </a:xfrm>
          <a:prstGeom prst="rect">
            <a:avLst/>
          </a:prstGeom>
        </p:spPr>
      </p:pic>
      <p:pic>
        <p:nvPicPr>
          <p:cNvPr id="12" name="Image 11" descr="graphe_QLoP_delivery2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358288" y="1142984"/>
            <a:ext cx="6857182" cy="4786346"/>
          </a:xfrm>
          <a:prstGeom prst="rect">
            <a:avLst/>
          </a:prstGeom>
        </p:spPr>
      </p:pic>
      <p:graphicFrame>
        <p:nvGraphicFramePr>
          <p:cNvPr id="13" name="Diagramme 12"/>
          <p:cNvGraphicFramePr/>
          <p:nvPr>
            <p:custDataLst>
              <p:tags r:id="rId8"/>
            </p:custDataLst>
          </p:nvPr>
        </p:nvGraphicFramePr>
        <p:xfrm>
          <a:off x="71438" y="1285860"/>
          <a:ext cx="2571736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37050" y="2127475"/>
            <a:ext cx="184150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Conclusion</a:t>
            </a: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dirty="0" smtClean="0">
              <a:solidFill>
                <a:schemeClr val="bg2"/>
              </a:solidFill>
              <a:cs typeface="Times New Roman" pitchFamily="18" charset="0"/>
            </a:endParaRPr>
          </a:p>
        </p:txBody>
      </p:sp>
      <p:grpSp>
        <p:nvGrpSpPr>
          <p:cNvPr id="16" name="Groupe 15"/>
          <p:cNvGrpSpPr/>
          <p:nvPr>
            <p:custDataLst>
              <p:tags r:id="rId3"/>
            </p:custDataLst>
          </p:nvPr>
        </p:nvGrpSpPr>
        <p:grpSpPr>
          <a:xfrm>
            <a:off x="1214414" y="5072074"/>
            <a:ext cx="3500462" cy="857256"/>
            <a:chOff x="2511" y="0"/>
            <a:chExt cx="2569224" cy="642942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2511" y="0"/>
              <a:ext cx="2569224" cy="642942"/>
            </a:xfrm>
            <a:prstGeom prst="roundRect">
              <a:avLst>
                <a:gd name="adj" fmla="val 10000"/>
              </a:avLst>
            </a:prstGeom>
            <a:solidFill>
              <a:srgbClr val="EE6F6C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1342" y="18831"/>
              <a:ext cx="2550393" cy="605280"/>
            </a:xfrm>
            <a:prstGeom prst="rect">
              <a:avLst/>
            </a:prstGeom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 smtClean="0">
                  <a:solidFill>
                    <a:schemeClr val="tx1"/>
                  </a:solidFill>
                </a:rPr>
                <a:t>Instabilité et imprédictibilité du RSSI</a:t>
              </a:r>
              <a:endParaRPr lang="fr-FR" sz="20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e 18"/>
          <p:cNvGrpSpPr/>
          <p:nvPr>
            <p:custDataLst>
              <p:tags r:id="rId4"/>
            </p:custDataLst>
          </p:nvPr>
        </p:nvGrpSpPr>
        <p:grpSpPr>
          <a:xfrm>
            <a:off x="1214414" y="3093583"/>
            <a:ext cx="3500463" cy="1766899"/>
            <a:chOff x="2511" y="-26789"/>
            <a:chExt cx="2569224" cy="662587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2511" y="-7144"/>
              <a:ext cx="2569223" cy="642942"/>
            </a:xfrm>
            <a:prstGeom prst="roundRect">
              <a:avLst>
                <a:gd name="adj" fmla="val 10000"/>
              </a:avLst>
            </a:prstGeom>
            <a:solidFill>
              <a:srgbClr val="EEB17E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1342" y="-26789"/>
              <a:ext cx="2550393" cy="650900"/>
            </a:xfrm>
            <a:prstGeom prst="rect">
              <a:avLst/>
            </a:prstGeom>
            <a:noFill/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</a:rPr>
                <a:t>QLoP: localisation basée sur les informations topologiques</a:t>
              </a:r>
            </a:p>
          </p:txBody>
        </p:sp>
      </p:grpSp>
      <p:grpSp>
        <p:nvGrpSpPr>
          <p:cNvPr id="27" name="Groupe 26"/>
          <p:cNvGrpSpPr/>
          <p:nvPr>
            <p:custDataLst>
              <p:tags r:id="rId5"/>
            </p:custDataLst>
          </p:nvPr>
        </p:nvGrpSpPr>
        <p:grpSpPr>
          <a:xfrm>
            <a:off x="4786314" y="3093582"/>
            <a:ext cx="3000396" cy="762108"/>
            <a:chOff x="2511" y="18831"/>
            <a:chExt cx="2817858" cy="605280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2511" y="56737"/>
              <a:ext cx="2817858" cy="482206"/>
            </a:xfrm>
            <a:prstGeom prst="roundRect">
              <a:avLst>
                <a:gd name="adj" fmla="val 10000"/>
              </a:avLst>
            </a:prstGeom>
            <a:solidFill>
              <a:srgbClr val="EEB17E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dirty="0" smtClean="0">
                  <a:solidFill>
                    <a:schemeClr val="tx1"/>
                  </a:solidFill>
                </a:rPr>
                <a:t>Fiabilité pour déterminer 3 classes de proximité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342" y="18831"/>
              <a:ext cx="2550393" cy="605280"/>
            </a:xfrm>
            <a:prstGeom prst="rect">
              <a:avLst/>
            </a:prstGeom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e 29"/>
          <p:cNvGrpSpPr/>
          <p:nvPr>
            <p:custDataLst>
              <p:tags r:id="rId6"/>
            </p:custDataLst>
          </p:nvPr>
        </p:nvGrpSpPr>
        <p:grpSpPr>
          <a:xfrm>
            <a:off x="4786314" y="3760234"/>
            <a:ext cx="3000396" cy="762108"/>
            <a:chOff x="2511" y="18831"/>
            <a:chExt cx="3066493" cy="605280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2511" y="56737"/>
              <a:ext cx="3066493" cy="482206"/>
            </a:xfrm>
            <a:prstGeom prst="roundRect">
              <a:avLst>
                <a:gd name="adj" fmla="val 10000"/>
              </a:avLst>
            </a:prstGeom>
            <a:solidFill>
              <a:srgbClr val="EEB17E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dirty="0" smtClean="0">
                  <a:solidFill>
                    <a:schemeClr val="tx1"/>
                  </a:solidFill>
                </a:rPr>
                <a:t>Précision accrue dans des environnements denses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342" y="18831"/>
              <a:ext cx="2550393" cy="605280"/>
            </a:xfrm>
            <a:prstGeom prst="rect">
              <a:avLst/>
            </a:prstGeom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/>
          <p:cNvGrpSpPr/>
          <p:nvPr>
            <p:custDataLst>
              <p:tags r:id="rId7"/>
            </p:custDataLst>
          </p:nvPr>
        </p:nvGrpSpPr>
        <p:grpSpPr>
          <a:xfrm>
            <a:off x="4786314" y="4450904"/>
            <a:ext cx="3000396" cy="476356"/>
            <a:chOff x="2511" y="18831"/>
            <a:chExt cx="3066493" cy="605280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2511" y="56737"/>
              <a:ext cx="3066493" cy="482206"/>
            </a:xfrm>
            <a:prstGeom prst="roundRect">
              <a:avLst>
                <a:gd name="adj" fmla="val 10000"/>
              </a:avLst>
            </a:prstGeom>
            <a:solidFill>
              <a:srgbClr val="EEB17E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dirty="0" smtClean="0">
                  <a:solidFill>
                    <a:schemeClr val="tx1"/>
                  </a:solidFill>
                </a:rPr>
                <a:t>Peu consommateur en énergie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341" y="18831"/>
              <a:ext cx="3047662" cy="605280"/>
            </a:xfrm>
            <a:prstGeom prst="rect">
              <a:avLst/>
            </a:prstGeom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e 35"/>
          <p:cNvGrpSpPr/>
          <p:nvPr>
            <p:custDataLst>
              <p:tags r:id="rId8"/>
            </p:custDataLst>
          </p:nvPr>
        </p:nvGrpSpPr>
        <p:grpSpPr>
          <a:xfrm>
            <a:off x="1214414" y="2346544"/>
            <a:ext cx="3500462" cy="593276"/>
            <a:chOff x="2511" y="0"/>
            <a:chExt cx="2569224" cy="642942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2511" y="0"/>
              <a:ext cx="2569224" cy="642942"/>
            </a:xfrm>
            <a:prstGeom prst="roundRect">
              <a:avLst>
                <a:gd name="adj" fmla="val 10000"/>
              </a:avLst>
            </a:prstGeom>
            <a:solidFill>
              <a:srgbClr val="F1E499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21342" y="18831"/>
              <a:ext cx="2550393" cy="605280"/>
            </a:xfrm>
            <a:prstGeom prst="rect">
              <a:avLst/>
            </a:prstGeom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</a:rPr>
                <a:t>Contrôle de topologie avec le protocole RNG</a:t>
              </a:r>
            </a:p>
          </p:txBody>
        </p:sp>
      </p:grpSp>
      <p:grpSp>
        <p:nvGrpSpPr>
          <p:cNvPr id="39" name="Groupe 38"/>
          <p:cNvGrpSpPr/>
          <p:nvPr>
            <p:custDataLst>
              <p:tags r:id="rId9"/>
            </p:custDataLst>
          </p:nvPr>
        </p:nvGrpSpPr>
        <p:grpSpPr>
          <a:xfrm>
            <a:off x="1206244" y="1063936"/>
            <a:ext cx="3500462" cy="1111838"/>
            <a:chOff x="2511" y="-25232"/>
            <a:chExt cx="2569224" cy="668174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2511" y="0"/>
              <a:ext cx="2569224" cy="642942"/>
            </a:xfrm>
            <a:prstGeom prst="roundRect">
              <a:avLst>
                <a:gd name="adj" fmla="val 10000"/>
              </a:avLst>
            </a:prstGeom>
            <a:solidFill>
              <a:srgbClr val="E7ED9C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21342" y="-25232"/>
              <a:ext cx="2550393" cy="651910"/>
            </a:xfrm>
            <a:prstGeom prst="rect">
              <a:avLst/>
            </a:prstGeom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</a:rPr>
                <a:t>Routage en environnement bruité</a:t>
              </a:r>
            </a:p>
          </p:txBody>
        </p:sp>
      </p:grpSp>
      <p:grpSp>
        <p:nvGrpSpPr>
          <p:cNvPr id="42" name="Groupe 41"/>
          <p:cNvGrpSpPr/>
          <p:nvPr>
            <p:custDataLst>
              <p:tags r:id="rId10"/>
            </p:custDataLst>
          </p:nvPr>
        </p:nvGrpSpPr>
        <p:grpSpPr>
          <a:xfrm>
            <a:off x="4786314" y="2287930"/>
            <a:ext cx="3000396" cy="762108"/>
            <a:chOff x="2511" y="18831"/>
            <a:chExt cx="2817858" cy="605280"/>
          </a:xfrm>
        </p:grpSpPr>
        <p:sp>
          <p:nvSpPr>
            <p:cNvPr id="43" name="Rectangle à coins arrondis 42"/>
            <p:cNvSpPr/>
            <p:nvPr/>
          </p:nvSpPr>
          <p:spPr>
            <a:xfrm>
              <a:off x="2511" y="56737"/>
              <a:ext cx="2817858" cy="482206"/>
            </a:xfrm>
            <a:prstGeom prst="roundRect">
              <a:avLst>
                <a:gd name="adj" fmla="val 10000"/>
              </a:avLst>
            </a:prstGeom>
            <a:solidFill>
              <a:srgbClr val="F1E499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dirty="0" smtClean="0">
                  <a:solidFill>
                    <a:schemeClr val="tx1"/>
                  </a:solidFill>
                </a:rPr>
                <a:t>Proche de la solution avec coordonnées GPS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342" y="18831"/>
              <a:ext cx="2550393" cy="605280"/>
            </a:xfrm>
            <a:prstGeom prst="rect">
              <a:avLst/>
            </a:prstGeom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e 44"/>
          <p:cNvGrpSpPr/>
          <p:nvPr>
            <p:custDataLst>
              <p:tags r:id="rId11"/>
            </p:custDataLst>
          </p:nvPr>
        </p:nvGrpSpPr>
        <p:grpSpPr>
          <a:xfrm>
            <a:off x="4786314" y="1039468"/>
            <a:ext cx="3000396" cy="1190736"/>
            <a:chOff x="2511" y="18831"/>
            <a:chExt cx="2817858" cy="605280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2511" y="56738"/>
              <a:ext cx="2817858" cy="543112"/>
            </a:xfrm>
            <a:prstGeom prst="roundRect">
              <a:avLst>
                <a:gd name="adj" fmla="val 10000"/>
              </a:avLst>
            </a:prstGeom>
            <a:solidFill>
              <a:srgbClr val="E7ED9C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dirty="0" smtClean="0">
                  <a:solidFill>
                    <a:schemeClr val="tx1"/>
                  </a:solidFill>
                </a:rPr>
                <a:t>Construction de routes plus fiables sur une topologie RNG-QLoP que sur les autres topologies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342" y="18831"/>
              <a:ext cx="2550393" cy="605280"/>
            </a:xfrm>
            <a:prstGeom prst="rect">
              <a:avLst/>
            </a:prstGeom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e 47"/>
          <p:cNvGrpSpPr/>
          <p:nvPr>
            <p:custDataLst>
              <p:tags r:id="rId12"/>
            </p:custDataLst>
          </p:nvPr>
        </p:nvGrpSpPr>
        <p:grpSpPr>
          <a:xfrm>
            <a:off x="4786314" y="5072074"/>
            <a:ext cx="3000396" cy="642942"/>
            <a:chOff x="2511" y="128881"/>
            <a:chExt cx="3066493" cy="495230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2511" y="128881"/>
              <a:ext cx="3066493" cy="313704"/>
            </a:xfrm>
            <a:prstGeom prst="roundRect">
              <a:avLst>
                <a:gd name="adj" fmla="val 10000"/>
              </a:avLst>
            </a:prstGeom>
            <a:solidFill>
              <a:srgbClr val="EE6F6C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dirty="0" smtClean="0">
                  <a:solidFill>
                    <a:schemeClr val="tx1"/>
                  </a:solidFill>
                </a:rPr>
                <a:t>Expérimentations sur WSN430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341" y="128882"/>
              <a:ext cx="3047662" cy="495229"/>
            </a:xfrm>
            <a:prstGeom prst="rect">
              <a:avLst/>
            </a:prstGeom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e 50"/>
          <p:cNvGrpSpPr/>
          <p:nvPr>
            <p:custDataLst>
              <p:tags r:id="rId13"/>
            </p:custDataLst>
          </p:nvPr>
        </p:nvGrpSpPr>
        <p:grpSpPr>
          <a:xfrm>
            <a:off x="4786314" y="5500702"/>
            <a:ext cx="3000396" cy="500066"/>
            <a:chOff x="2511" y="18831"/>
            <a:chExt cx="3066493" cy="605280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2511" y="56737"/>
              <a:ext cx="3066493" cy="482206"/>
            </a:xfrm>
            <a:prstGeom prst="roundRect">
              <a:avLst>
                <a:gd name="adj" fmla="val 10000"/>
              </a:avLst>
            </a:prstGeom>
            <a:solidFill>
              <a:srgbClr val="EE6F6C"/>
            </a:solidFill>
            <a:ln w="38100" cap="rnd"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dirty="0" smtClean="0">
                  <a:solidFill>
                    <a:schemeClr val="tx1"/>
                  </a:solidFill>
                </a:rPr>
                <a:t>Dépendant de l’environnement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342" y="18831"/>
              <a:ext cx="2550393" cy="605280"/>
            </a:xfrm>
            <a:prstGeom prst="rect">
              <a:avLst/>
            </a:prstGeom>
            <a:ln cap="rnd"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MAC_adaptatif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32366" y="2071069"/>
            <a:ext cx="5511634" cy="4001137"/>
          </a:xfrm>
          <a:prstGeom prst="rect">
            <a:avLst/>
          </a:prstGeom>
        </p:spPr>
      </p:pic>
      <p:sp>
        <p:nvSpPr>
          <p:cNvPr id="16387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4052888"/>
            <a:ext cx="18415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aphicFrame>
        <p:nvGraphicFramePr>
          <p:cNvPr id="20" name="Diagramme 19"/>
          <p:cNvGraphicFramePr/>
          <p:nvPr>
            <p:custDataLst>
              <p:tags r:id="rId3"/>
            </p:custDataLst>
          </p:nvPr>
        </p:nvGraphicFramePr>
        <p:xfrm>
          <a:off x="642910" y="1357298"/>
          <a:ext cx="6286512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Diagramme 20"/>
          <p:cNvGraphicFramePr/>
          <p:nvPr>
            <p:custDataLst>
              <p:tags r:id="rId4"/>
            </p:custDataLst>
          </p:nvPr>
        </p:nvGraphicFramePr>
        <p:xfrm>
          <a:off x="71438" y="2643182"/>
          <a:ext cx="350043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3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Perspectives</a:t>
            </a: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3600" dirty="0">
              <a:solidFill>
                <a:schemeClr val="bg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2132" y="0"/>
            <a:ext cx="3571868" cy="6858000"/>
          </a:xfrm>
          <a:prstGeom prst="rect">
            <a:avLst/>
          </a:prstGeom>
          <a:solidFill>
            <a:srgbClr val="D6D6F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7411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00688" y="5643563"/>
            <a:ext cx="3214687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smtClean="0">
                <a:solidFill>
                  <a:srgbClr val="AC0000"/>
                </a:solidFill>
                <a:latin typeface="Arial" charset="0"/>
              </a:rPr>
              <a:t>karel.heurtefeux@gmail.com</a:t>
            </a:r>
            <a:endParaRPr lang="fr-FR" sz="1800">
              <a:solidFill>
                <a:srgbClr val="AC0000"/>
              </a:solidFill>
              <a:latin typeface="Arial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72132" y="4840288"/>
            <a:ext cx="28575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mtClean="0">
                <a:solidFill>
                  <a:srgbClr val="AC0000"/>
                </a:solidFill>
              </a:rPr>
              <a:t>Karel Heurtefeux</a:t>
            </a:r>
            <a:endParaRPr lang="fr-FR">
              <a:solidFill>
                <a:srgbClr val="AC0000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9313" y="1571625"/>
            <a:ext cx="285750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spcBef>
                <a:spcPts val="2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smtClean="0">
                <a:solidFill>
                  <a:srgbClr val="AC0000"/>
                </a:solidFill>
                <a:cs typeface="Times New Roman" pitchFamily="18" charset="0"/>
              </a:rPr>
              <a:t>Questions ?</a:t>
            </a:r>
            <a:endParaRPr lang="fr-FR" sz="4000">
              <a:solidFill>
                <a:srgbClr val="AC0000"/>
              </a:solidFill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5572161" y="5214938"/>
            <a:ext cx="4143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800" u="sng">
                <a:solidFill>
                  <a:schemeClr val="accent2">
                    <a:lumMod val="50000"/>
                  </a:schemeClr>
                </a:solidFill>
              </a:rPr>
              <a:t>http://perso.citi.insa-lyon.fr/kheurtef/</a:t>
            </a:r>
          </a:p>
        </p:txBody>
      </p:sp>
      <p:pic>
        <p:nvPicPr>
          <p:cNvPr id="9" name="Image 8" descr="wsn430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1"/>
            <a:ext cx="5572132" cy="4635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QLoP</a:t>
            </a:r>
            <a:endParaRPr lang="fr-FR" sz="28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Consommation énergétique</a:t>
            </a:r>
            <a:endParaRPr lang="fr-FR" sz="3600" dirty="0">
              <a:solidFill>
                <a:schemeClr val="bg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DSC_896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48701" y="1"/>
            <a:ext cx="4795332" cy="6221942"/>
          </a:xfrm>
          <a:prstGeom prst="rect">
            <a:avLst/>
          </a:prstGeom>
        </p:spPr>
      </p:pic>
      <p:sp>
        <p:nvSpPr>
          <p:cNvPr id="3074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282" y="142852"/>
            <a:ext cx="2500298" cy="8492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7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Plan</a:t>
            </a:r>
            <a:endParaRPr lang="fr-FR" sz="360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44" y="958262"/>
            <a:ext cx="4143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4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844" y="3415729"/>
            <a:ext cx="4143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5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7159" y="2701349"/>
            <a:ext cx="4143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2844" y="1643050"/>
            <a:ext cx="4143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10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2844" y="4429132"/>
            <a:ext cx="4143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2844" y="5130241"/>
            <a:ext cx="4143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6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55095" y="0"/>
            <a:ext cx="4991103" cy="622458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0034" y="1071546"/>
            <a:ext cx="4464050" cy="4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buClr>
                <a:srgbClr val="B2B2B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A40000"/>
                </a:solidFill>
              </a:rPr>
              <a:t>Contexte et motivations</a:t>
            </a:r>
          </a:p>
          <a:p>
            <a:pPr>
              <a:lnSpc>
                <a:spcPct val="95000"/>
              </a:lnSpc>
              <a:buClr>
                <a:srgbClr val="B2B2B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A40000"/>
              </a:solidFill>
            </a:endParaRPr>
          </a:p>
          <a:p>
            <a:pPr>
              <a:lnSpc>
                <a:spcPct val="95000"/>
              </a:lnSpc>
              <a:buClr>
                <a:srgbClr val="B2B2B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A40000"/>
                </a:solidFill>
              </a:rPr>
              <a:t>Aperçu du Protocole de Localisation Qualitative (QLoP)</a:t>
            </a:r>
          </a:p>
          <a:p>
            <a:pPr>
              <a:lnSpc>
                <a:spcPct val="95000"/>
              </a:lnSpc>
              <a:buClr>
                <a:srgbClr val="B2B2B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A40000"/>
              </a:solidFill>
            </a:endParaRPr>
          </a:p>
          <a:p>
            <a:pPr>
              <a:lnSpc>
                <a:spcPct val="95000"/>
              </a:lnSpc>
              <a:buClr>
                <a:srgbClr val="B2B2B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A40000"/>
                </a:solidFill>
              </a:rPr>
              <a:t>Performances de QLoP</a:t>
            </a:r>
          </a:p>
          <a:p>
            <a:pPr>
              <a:lnSpc>
                <a:spcPct val="95000"/>
              </a:lnSpc>
              <a:buClr>
                <a:srgbClr val="B2B2B2"/>
              </a:buClr>
              <a:buSzPct val="100000"/>
              <a:buFont typeface="Wingdings" pitchFamily="2" charset="2"/>
              <a:buChar char="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A40000"/>
              </a:solidFill>
            </a:endParaRPr>
          </a:p>
          <a:p>
            <a:pPr>
              <a:lnSpc>
                <a:spcPct val="95000"/>
              </a:lnSpc>
              <a:buClr>
                <a:srgbClr val="B2B2B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A40000"/>
                </a:solidFill>
              </a:rPr>
              <a:t>Application au contrôle de topologie</a:t>
            </a:r>
          </a:p>
          <a:p>
            <a:pPr>
              <a:lnSpc>
                <a:spcPct val="95000"/>
              </a:lnSpc>
              <a:buClr>
                <a:srgbClr val="B2B2B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A40000"/>
              </a:solidFill>
            </a:endParaRPr>
          </a:p>
          <a:p>
            <a:pPr>
              <a:lnSpc>
                <a:spcPct val="95000"/>
              </a:lnSpc>
              <a:buClr>
                <a:srgbClr val="B2B2B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A40000"/>
                </a:solidFill>
              </a:rPr>
              <a:t>Routage en environnement bruité</a:t>
            </a:r>
          </a:p>
          <a:p>
            <a:pPr>
              <a:lnSpc>
                <a:spcPct val="95000"/>
              </a:lnSpc>
              <a:buClr>
                <a:srgbClr val="B2B2B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A40000"/>
              </a:solidFill>
            </a:endParaRPr>
          </a:p>
          <a:p>
            <a:pPr>
              <a:lnSpc>
                <a:spcPct val="95000"/>
              </a:lnSpc>
              <a:buClr>
                <a:srgbClr val="B2B2B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A40000"/>
                </a:solidFill>
              </a:rPr>
              <a:t>Conclusion et perspectives</a:t>
            </a:r>
            <a:endParaRPr lang="fr-FR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Expe_photo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357554" y="1714488"/>
            <a:ext cx="5812026" cy="2500330"/>
          </a:xfrm>
          <a:prstGeom prst="rect">
            <a:avLst/>
          </a:prstGeom>
        </p:spPr>
      </p:pic>
      <p:graphicFrame>
        <p:nvGraphicFramePr>
          <p:cNvPr id="28" name="Diagramme 27"/>
          <p:cNvGraphicFramePr/>
          <p:nvPr>
            <p:custDataLst>
              <p:tags r:id="rId2"/>
            </p:custDataLst>
          </p:nvPr>
        </p:nvGraphicFramePr>
        <p:xfrm>
          <a:off x="142844" y="1000108"/>
          <a:ext cx="321471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9" name="ZoneTexte 4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844" y="1571612"/>
            <a:ext cx="2868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chemeClr val="tx1"/>
                </a:solidFill>
              </a:rPr>
              <a:t>Capteurs WSN430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30" name="Image 49" descr="Photo_capteur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14282" y="1928802"/>
            <a:ext cx="2357454" cy="176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Diagramme 30"/>
          <p:cNvGraphicFramePr/>
          <p:nvPr>
            <p:custDataLst>
              <p:tags r:id="rId5"/>
            </p:custDataLst>
          </p:nvPr>
        </p:nvGraphicFramePr>
        <p:xfrm>
          <a:off x="3500430" y="976358"/>
          <a:ext cx="5608401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3" name="Diagramme 32"/>
          <p:cNvGraphicFramePr/>
          <p:nvPr>
            <p:custDataLst>
              <p:tags r:id="rId6"/>
            </p:custDataLst>
          </p:nvPr>
        </p:nvGraphicFramePr>
        <p:xfrm>
          <a:off x="3534297" y="4643446"/>
          <a:ext cx="542928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35" name="Image 34" descr="Scenario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7629041" y="4929198"/>
            <a:ext cx="1229239" cy="1181096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164219" y="3929066"/>
            <a:ext cx="31339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2844" y="142852"/>
            <a:ext cx="5546725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Contexte et motivations</a:t>
            </a:r>
            <a:endParaRPr lang="fr-FR" sz="3600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844" y="142852"/>
            <a:ext cx="5546725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Contexte et motivations</a:t>
            </a:r>
            <a:endParaRPr lang="fr-FR" sz="3600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7" name="Diagramme 6"/>
          <p:cNvGraphicFramePr/>
          <p:nvPr>
            <p:custDataLst>
              <p:tags r:id="rId2"/>
            </p:custDataLst>
          </p:nvPr>
        </p:nvGraphicFramePr>
        <p:xfrm>
          <a:off x="142844" y="1285860"/>
          <a:ext cx="878687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me 7"/>
          <p:cNvGraphicFramePr/>
          <p:nvPr>
            <p:custDataLst>
              <p:tags r:id="rId3"/>
            </p:custDataLst>
          </p:nvPr>
        </p:nvGraphicFramePr>
        <p:xfrm>
          <a:off x="142844" y="3571876"/>
          <a:ext cx="878687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9" name="Image 11" descr="Graph_Exp_Ulysse_Ecartype_Distance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2357422" y="4000504"/>
            <a:ext cx="3000396" cy="21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3" descr="Graph_Exp_Ulysse_Topo_c4_RSSI_Distance_points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5500712" y="3786190"/>
            <a:ext cx="3357568" cy="23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4" descr="Graph_Exp_Foot_RSSI_Distance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6358112" y="1571612"/>
            <a:ext cx="2519203" cy="17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4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20" y="1857364"/>
            <a:ext cx="33575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- Rayonnement non </a:t>
            </a:r>
            <a:r>
              <a:rPr lang="fr-FR" sz="1400" dirty="0" err="1">
                <a:solidFill>
                  <a:schemeClr val="tx1"/>
                </a:solidFill>
              </a:rPr>
              <a:t>isotropique</a:t>
            </a:r>
            <a:endParaRPr lang="fr-FR" sz="1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1400" dirty="0">
                <a:solidFill>
                  <a:schemeClr val="tx1"/>
                </a:solidFill>
              </a:rPr>
              <a:t> Forte dépendance avec l’environnement de </a:t>
            </a:r>
            <a:r>
              <a:rPr lang="fr-FR" sz="1400" dirty="0" smtClean="0">
                <a:solidFill>
                  <a:schemeClr val="tx1"/>
                </a:solidFill>
              </a:rPr>
              <a:t>déploiement </a:t>
            </a:r>
          </a:p>
          <a:p>
            <a:pPr>
              <a:buFontTx/>
              <a:buChar char="-"/>
            </a:pP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Forte influence de la mobilité à l’intérieur du réseau</a:t>
            </a:r>
            <a:endParaRPr lang="fr-FR" sz="1400" dirty="0">
              <a:solidFill>
                <a:schemeClr val="tx1"/>
              </a:solidFill>
            </a:endParaRPr>
          </a:p>
          <a:p>
            <a:endParaRPr lang="fr-FR" sz="1400" dirty="0"/>
          </a:p>
        </p:txBody>
      </p:sp>
      <p:pic>
        <p:nvPicPr>
          <p:cNvPr id="13" name="Image 12" descr="Graph_Exp_Labo_RSSI_Distance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3643306" y="1571612"/>
            <a:ext cx="2571768" cy="1811252"/>
          </a:xfrm>
          <a:prstGeom prst="rect">
            <a:avLst/>
          </a:prstGeom>
        </p:spPr>
      </p:pic>
      <p:sp>
        <p:nvSpPr>
          <p:cNvPr id="14" name="ZoneTexte 4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4282" y="4328892"/>
            <a:ext cx="221457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- </a:t>
            </a:r>
            <a:r>
              <a:rPr lang="fr-FR" sz="1400" dirty="0" smtClean="0">
                <a:solidFill>
                  <a:schemeClr val="tx1"/>
                </a:solidFill>
              </a:rPr>
              <a:t>Instabilité à court terme</a:t>
            </a:r>
            <a:endParaRPr lang="fr-FR" sz="1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Instabilité à long terme</a:t>
            </a:r>
          </a:p>
          <a:p>
            <a:pPr>
              <a:buFontTx/>
              <a:buChar char="-"/>
            </a:pP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Stabilité dépendante de la distance</a:t>
            </a:r>
          </a:p>
          <a:p>
            <a:pPr>
              <a:buFontTx/>
              <a:buChar char="-"/>
            </a:pP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Stabilité dépendante de l’environnement</a:t>
            </a:r>
            <a:endParaRPr lang="fr-FR" sz="1400" dirty="0">
              <a:solidFill>
                <a:schemeClr val="tx1"/>
              </a:solidFill>
            </a:endParaRPr>
          </a:p>
          <a:p>
            <a:endParaRPr lang="fr-F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773" y="41261"/>
            <a:ext cx="8155003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QLoP </a:t>
            </a: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(Qualitative </a:t>
            </a:r>
            <a:r>
              <a:rPr lang="fr-FR" sz="2800" dirty="0" err="1" smtClean="0">
                <a:solidFill>
                  <a:schemeClr val="bg2"/>
                </a:solidFill>
                <a:cs typeface="Times New Roman" pitchFamily="18" charset="0"/>
              </a:rPr>
              <a:t>Localization</a:t>
            </a: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 Protocol) </a:t>
            </a:r>
          </a:p>
          <a:p>
            <a:pPr>
              <a:buClr>
                <a:srgbClr val="00008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Aperçu</a:t>
            </a:r>
            <a:endParaRPr lang="fr-FR" sz="28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>
            <p:custDataLst>
              <p:tags r:id="rId2"/>
            </p:custDataLst>
          </p:nvPr>
        </p:nvSpPr>
        <p:spPr>
          <a:xfrm>
            <a:off x="142844" y="1571612"/>
            <a:ext cx="4429156" cy="1214446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marL="171450" lvl="1" indent="-171450" defTabSz="80010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Char char="••"/>
              <a:defRPr/>
            </a:pPr>
            <a:r>
              <a:rPr lang="fr-FR" sz="1800" dirty="0" smtClean="0"/>
              <a:t>Les nœuds géographiquement proches possèdent un voisinage semblable. </a:t>
            </a:r>
          </a:p>
          <a:p>
            <a:pPr marL="171450" lvl="1" indent="-171450" defTabSz="80010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Char char="••"/>
              <a:defRPr/>
            </a:pPr>
            <a:r>
              <a:rPr lang="fr-FR" sz="1800" dirty="0" smtClean="0"/>
              <a:t>Les nœuds géographiquement éloignés possèdent de nombreux voisins distincts.</a:t>
            </a:r>
            <a:endParaRPr lang="fr-FR" sz="1800" dirty="0"/>
          </a:p>
        </p:txBody>
      </p:sp>
      <p:sp>
        <p:nvSpPr>
          <p:cNvPr id="49" name="Flèche droite 48"/>
          <p:cNvSpPr/>
          <p:nvPr>
            <p:custDataLst>
              <p:tags r:id="rId3"/>
            </p:custDataLst>
          </p:nvPr>
        </p:nvSpPr>
        <p:spPr bwMode="auto">
          <a:xfrm>
            <a:off x="4786313" y="2000240"/>
            <a:ext cx="571500" cy="357188"/>
          </a:xfrm>
          <a:prstGeom prst="rightArrow">
            <a:avLst/>
          </a:prstGeom>
          <a:gradFill>
            <a:gsLst>
              <a:gs pos="0">
                <a:srgbClr val="C00000"/>
              </a:gs>
              <a:gs pos="39999">
                <a:srgbClr val="FD5959"/>
              </a:gs>
              <a:gs pos="7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50" name="Rectangle 49"/>
          <p:cNvSpPr/>
          <p:nvPr>
            <p:custDataLst>
              <p:tags r:id="rId4"/>
            </p:custDataLst>
          </p:nvPr>
        </p:nvSpPr>
        <p:spPr>
          <a:xfrm>
            <a:off x="5643570" y="1571612"/>
            <a:ext cx="3286148" cy="11430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marL="0" lvl="1" indent="-171450" defTabSz="80010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QLoP possède une métrique qui prend en compte le rapport entre voisins communs et voisins distincts</a:t>
            </a:r>
            <a:endParaRPr lang="fr-FR" sz="1800" dirty="0"/>
          </a:p>
        </p:txBody>
      </p:sp>
      <p:pic>
        <p:nvPicPr>
          <p:cNvPr id="13" name="Image 12" descr="Motivation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43042" y="2857496"/>
            <a:ext cx="5929354" cy="33520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QLoP</a:t>
            </a:r>
            <a:endParaRPr lang="fr-FR" sz="28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Indice de Proximité</a:t>
            </a:r>
            <a:endParaRPr lang="fr-FR" sz="3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>
            <p:custDataLst>
              <p:tags r:id="rId2"/>
            </p:custDataLst>
          </p:nvPr>
        </p:nvSpPr>
        <p:spPr>
          <a:xfrm>
            <a:off x="5857884" y="2285992"/>
            <a:ext cx="2857520" cy="1143008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>
              <a:defRPr/>
            </a:pPr>
            <a:r>
              <a:rPr lang="fr-FR" sz="1800" dirty="0" smtClean="0"/>
              <a:t>Chaque </a:t>
            </a:r>
            <a:r>
              <a:rPr lang="fr-FR" sz="1800" dirty="0" err="1" smtClean="0"/>
              <a:t>noeud</a:t>
            </a:r>
            <a:r>
              <a:rPr lang="fr-FR" sz="1800" dirty="0" smtClean="0"/>
              <a:t> calcule, pour chacun de ses voisins, un indice de proximité.</a:t>
            </a:r>
            <a:endParaRPr lang="fr-FR" sz="1800" dirty="0"/>
          </a:p>
        </p:txBody>
      </p:sp>
      <p:sp>
        <p:nvSpPr>
          <p:cNvPr id="2057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4770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3820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152525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146685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819275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21717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" name="Image 33" descr="algo2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1411" y="1404545"/>
            <a:ext cx="5204969" cy="3524653"/>
          </a:xfrm>
          <a:prstGeom prst="rect">
            <a:avLst/>
          </a:prstGeom>
        </p:spPr>
      </p:pic>
      <p:sp>
        <p:nvSpPr>
          <p:cNvPr id="6154" name="Accolade fermante 32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5400000">
            <a:off x="7786678" y="3857628"/>
            <a:ext cx="500066" cy="1928826"/>
          </a:xfrm>
          <a:prstGeom prst="rightBrace">
            <a:avLst>
              <a:gd name="adj1" fmla="val 8326"/>
              <a:gd name="adj2" fmla="val 4910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6155" name="ZoneTexte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86612" y="5000636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tx1"/>
                </a:solidFill>
              </a:rPr>
              <a:t>Prise en compte de la densité locale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1" name="ZoneTexte 3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57852" y="5143512"/>
            <a:ext cx="1285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Voisinage de B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3929026" y="4143380"/>
            <a:ext cx="5143536" cy="55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162" name="Connecteur droit avec flèche 24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5400000" flipH="1" flipV="1">
            <a:off x="3750432" y="4679164"/>
            <a:ext cx="357187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58" name="ZoneTexte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86018" y="507207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Indice de proximité du voisin B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156" name="ZoneTexte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00530" y="5143512"/>
            <a:ext cx="1285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Voisinage de A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6153" name="Connecteur droit avec flèche 26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5400000" flipH="1" flipV="1">
            <a:off x="5054571" y="4803785"/>
            <a:ext cx="428628" cy="10794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61" name="Connecteur droit avec flèche 28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rot="16200000" flipV="1">
            <a:off x="6179323" y="4822041"/>
            <a:ext cx="428628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Image 8" descr="Snapshot_algo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57657" y="935057"/>
            <a:ext cx="528637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71406" y="1785926"/>
            <a:ext cx="3286148" cy="1571636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Exemple sur un capteur:</a:t>
            </a:r>
            <a:endParaRPr lang="fr-FR" sz="1800" dirty="0" smtClean="0">
              <a:solidFill>
                <a:schemeClr val="bg1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 dirty="0" smtClean="0">
              <a:solidFill>
                <a:schemeClr val="bg1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La division en 3 voisinages logiques s’effectue de façon satisfaisante</a:t>
            </a: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428992" y="1000108"/>
            <a:ext cx="5543713" cy="499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Performances de QLoP</a:t>
            </a:r>
            <a:endParaRPr lang="fr-FR" sz="28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Voisinage Logique</a:t>
            </a:r>
            <a:endParaRPr lang="fr-FR" sz="3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28596" y="4143380"/>
            <a:ext cx="2695583" cy="195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Image 25" descr="Algo_reliability_new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809988" y="1533525"/>
            <a:ext cx="633396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>
            <p:custDataLst>
              <p:tags r:id="rId2"/>
            </p:custDataLst>
          </p:nvPr>
        </p:nvSpPr>
        <p:spPr>
          <a:xfrm>
            <a:off x="71438" y="1500174"/>
            <a:ext cx="2714612" cy="464347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000" b="1" dirty="0" smtClean="0"/>
              <a:t>Fiabilité en fonction du degré:</a:t>
            </a:r>
            <a:endParaRPr lang="fr-FR" sz="1800" b="1" dirty="0" smtClean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 b="1" dirty="0" smtClean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La courbe rouge </a:t>
            </a:r>
            <a:r>
              <a:rPr lang="fr-FR" sz="1800" dirty="0" smtClean="0"/>
              <a:t>représente la probabilité d’un voisin des deux premières classes d’être bien localisés.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 dirty="0" smtClean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800" b="1" dirty="0" smtClean="0">
                <a:solidFill>
                  <a:schemeClr val="accent2"/>
                </a:solidFill>
              </a:rPr>
              <a:t>La courbe bleue</a:t>
            </a:r>
            <a:r>
              <a:rPr lang="fr-FR" sz="1800" dirty="0" smtClean="0"/>
              <a:t> représente la probabilité des voisins très proches et proches mal localisés.</a:t>
            </a:r>
            <a:endParaRPr lang="fr-FR" sz="1800" dirty="0"/>
          </a:p>
        </p:txBody>
      </p:sp>
      <p:sp>
        <p:nvSpPr>
          <p:cNvPr id="1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smtClean="0">
                <a:solidFill>
                  <a:schemeClr val="bg2"/>
                </a:solidFill>
                <a:cs typeface="Times New Roman" pitchFamily="18" charset="0"/>
              </a:rPr>
              <a:t>Performances de QLoP</a:t>
            </a:r>
            <a:endParaRPr lang="fr-FR" sz="280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smtClean="0">
                <a:solidFill>
                  <a:schemeClr val="bg2"/>
                </a:solidFill>
                <a:cs typeface="Times New Roman" pitchFamily="18" charset="0"/>
              </a:rPr>
              <a:t>Fiabilité</a:t>
            </a:r>
            <a:endParaRPr lang="fr-FR" sz="3600">
              <a:solidFill>
                <a:schemeClr val="bg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Topo_physique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5720" y="1357298"/>
            <a:ext cx="3680460" cy="3741420"/>
          </a:xfrm>
          <a:prstGeom prst="rect">
            <a:avLst/>
          </a:prstGeom>
        </p:spPr>
      </p:pic>
      <p:pic>
        <p:nvPicPr>
          <p:cNvPr id="18" name="Image 17" descr="Topo_RNG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lum/>
          </a:blip>
          <a:stretch>
            <a:fillRect/>
          </a:stretch>
        </p:blipFill>
        <p:spPr>
          <a:xfrm>
            <a:off x="214282" y="1369021"/>
            <a:ext cx="3741420" cy="3794760"/>
          </a:xfrm>
          <a:prstGeom prst="rect">
            <a:avLst/>
          </a:prstGeom>
        </p:spPr>
      </p:pic>
      <p:pic>
        <p:nvPicPr>
          <p:cNvPr id="15" name="Image 14" descr="Topo_RNG_QLoP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14282" y="1369021"/>
            <a:ext cx="3779520" cy="379476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969" y="23914"/>
            <a:ext cx="5546725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chemeClr val="bg2"/>
                </a:solidFill>
                <a:cs typeface="Times New Roman" pitchFamily="18" charset="0"/>
              </a:rPr>
              <a:t>QLoP</a:t>
            </a:r>
            <a:endParaRPr lang="fr-FR" sz="28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Clr>
                <a:srgbClr val="000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bg2"/>
                </a:solidFill>
                <a:cs typeface="Times New Roman" pitchFamily="18" charset="0"/>
              </a:rPr>
              <a:t>Application au contrôle de topologie</a:t>
            </a:r>
            <a:endParaRPr lang="fr-FR" sz="36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>
            <p:custDataLst>
              <p:tags r:id="rId5"/>
            </p:custDataLst>
          </p:nvPr>
        </p:nvSpPr>
        <p:spPr>
          <a:xfrm>
            <a:off x="500034" y="5110475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Topologie physique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>
            <p:custDataLst>
              <p:tags r:id="rId6"/>
            </p:custDataLst>
          </p:nvPr>
        </p:nvSpPr>
        <p:spPr>
          <a:xfrm>
            <a:off x="4786314" y="5110475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Topologie logique RNG-GPS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>
            <p:custDataLst>
              <p:tags r:id="rId7"/>
            </p:custDataLst>
          </p:nvPr>
        </p:nvSpPr>
        <p:spPr>
          <a:xfrm>
            <a:off x="4643438" y="114298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Avec localisation GPS </a:t>
            </a:r>
            <a:endParaRPr lang="fr-FR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ZoneTexte 21"/>
          <p:cNvSpPr txBox="1"/>
          <p:nvPr>
            <p:custDataLst>
              <p:tags r:id="rId8"/>
            </p:custDataLst>
          </p:nvPr>
        </p:nvSpPr>
        <p:spPr>
          <a:xfrm>
            <a:off x="5072066" y="5110475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Topologie RNG-QLoP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>
            <p:custDataLst>
              <p:tags r:id="rId9"/>
            </p:custDataLst>
          </p:nvPr>
        </p:nvSpPr>
        <p:spPr>
          <a:xfrm>
            <a:off x="4643438" y="114298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Sans localisation GPS </a:t>
            </a:r>
            <a:endParaRPr lang="fr-FR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49601 4.8148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1.85185E-6 L 0.49619 1.85185E-6 " pathEditMode="relative" ptsTypes="AA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pitchFamily="3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22928</TotalTime>
  <Words>840</Words>
  <Application>Microsoft Office PowerPoint</Application>
  <PresentationFormat>Affichage à l'écran (4:3)</PresentationFormat>
  <Paragraphs>168</Paragraphs>
  <Slides>18</Slides>
  <Notes>18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Naissance, vie et mort  d'un réseau de capteurs:  caractérisati</dc:title>
  <cp:lastModifiedBy>Hophop</cp:lastModifiedBy>
  <cp:revision>404</cp:revision>
  <dcterms:modified xsi:type="dcterms:W3CDTF">2009-10-27T08:24:43Z</dcterms:modified>
</cp:coreProperties>
</file>